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  <Override PartName="/ppt/charts/colors4.xml" ContentType="application/vnd.ms-office.chartcolorstyle+xml"/>
  <Override PartName="/ppt/charts/style4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63" r:id="rId3"/>
    <p:sldId id="268" r:id="rId4"/>
    <p:sldId id="269" r:id="rId5"/>
    <p:sldId id="270" r:id="rId6"/>
    <p:sldId id="257" r:id="rId7"/>
    <p:sldId id="259" r:id="rId8"/>
    <p:sldId id="265" r:id="rId9"/>
    <p:sldId id="271" r:id="rId10"/>
    <p:sldId id="260" r:id="rId11"/>
    <p:sldId id="266" r:id="rId12"/>
    <p:sldId id="261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3" autoAdjust="0"/>
    <p:restoredTop sz="94660"/>
  </p:normalViewPr>
  <p:slideViewPr>
    <p:cSldViewPr snapToGrid="0">
      <p:cViewPr varScale="1">
        <p:scale>
          <a:sx n="84" d="100"/>
          <a:sy n="84" d="100"/>
        </p:scale>
        <p:origin x="-96" y="-10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South Korean Religions, 2015</a:t>
            </a:r>
          </a:p>
          <a:p>
            <a:pPr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(ROK Census) 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DBA-43A8-A836-A153AED0651D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DBA-43A8-A836-A153AED0651D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DBA-43A8-A836-A153AED0651D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0DBA-43A8-A836-A153AED0651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Sheet1!$A$4:$A$7</c:f>
              <c:strCache>
                <c:ptCount val="4"/>
                <c:pt idx="0">
                  <c:v>Protestant</c:v>
                </c:pt>
                <c:pt idx="1">
                  <c:v>Catholic</c:v>
                </c:pt>
                <c:pt idx="2">
                  <c:v>Buddhist</c:v>
                </c:pt>
                <c:pt idx="3">
                  <c:v>All others/ no religion</c:v>
                </c:pt>
              </c:strCache>
            </c:strRef>
          </c:cat>
          <c:val>
            <c:numRef>
              <c:f>Sheet1!$C$4:$C$7</c:f>
              <c:numCache>
                <c:formatCode>0.0</c:formatCode>
                <c:ptCount val="4"/>
                <c:pt idx="0">
                  <c:v>19.7</c:v>
                </c:pt>
                <c:pt idx="1">
                  <c:v>7.9</c:v>
                </c:pt>
                <c:pt idx="2">
                  <c:v>15.5</c:v>
                </c:pt>
                <c:pt idx="3">
                  <c:v>56.9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0DBA-43A8-A836-A153AED065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United States Religions, 2014</a:t>
            </a:r>
          </a:p>
          <a:p>
            <a:pPr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(Pew Rsrch Center)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930-4C1A-BBEF-C1594E87193D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930-4C1A-BBEF-C1594E87193D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930-4C1A-BBEF-C1594E87193D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B930-4C1A-BBEF-C1594E87193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Sheet1!$A$4:$A$7</c:f>
              <c:strCache>
                <c:ptCount val="4"/>
                <c:pt idx="0">
                  <c:v>Protestant</c:v>
                </c:pt>
                <c:pt idx="1">
                  <c:v>Catholic</c:v>
                </c:pt>
                <c:pt idx="2">
                  <c:v>Buddhist</c:v>
                </c:pt>
                <c:pt idx="3">
                  <c:v>All others/ no religion</c:v>
                </c:pt>
              </c:strCache>
            </c:strRef>
          </c:cat>
          <c:val>
            <c:numRef>
              <c:f>Sheet1!$B$4:$B$7</c:f>
              <c:numCache>
                <c:formatCode>0.0</c:formatCode>
                <c:ptCount val="4"/>
                <c:pt idx="0">
                  <c:v>46.5</c:v>
                </c:pt>
                <c:pt idx="1">
                  <c:v>20.8</c:v>
                </c:pt>
                <c:pt idx="2">
                  <c:v>0.7</c:v>
                </c:pt>
                <c:pt idx="3">
                  <c:v>32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B930-4C1A-BBEF-C1594E8719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South Korean Religion (revised)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A27-4D1B-AB53-0E207A5E7AF2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A27-4D1B-AB53-0E207A5E7AF2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A27-4D1B-AB53-0E207A5E7AF2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A27-4D1B-AB53-0E207A5E7AF2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5A27-4D1B-AB53-0E207A5E7AF2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5A27-4D1B-AB53-0E207A5E7AF2}"/>
              </c:ext>
            </c:extLst>
          </c:dPt>
          <c:dLbls>
            <c:dLbl>
              <c:idx val="4"/>
              <c:layout>
                <c:manualLayout>
                  <c:x val="4.8000101161047366E-2"/>
                  <c:y val="3.126931566967375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994463472193867"/>
                      <c:h val="7.071971311184098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5A27-4D1B-AB53-0E207A5E7AF2}"/>
                </c:ext>
              </c:extLst>
            </c:dLbl>
            <c:dLbl>
              <c:idx val="5"/>
              <c:layout>
                <c:manualLayout>
                  <c:x val="7.2929058979949918E-2"/>
                  <c:y val="-0.38165781551097205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5A27-4D1B-AB53-0E207A5E7AF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Sheet1!$A$28:$A$33</c:f>
              <c:strCache>
                <c:ptCount val="6"/>
                <c:pt idx="0">
                  <c:v>Protestant, not Charismatic</c:v>
                </c:pt>
                <c:pt idx="1">
                  <c:v>Protestant, Charismatic</c:v>
                </c:pt>
                <c:pt idx="2">
                  <c:v>Catholic, not charismatic</c:v>
                </c:pt>
                <c:pt idx="3">
                  <c:v>Catholic, charismatic</c:v>
                </c:pt>
                <c:pt idx="4">
                  <c:v>Buddhist</c:v>
                </c:pt>
                <c:pt idx="5">
                  <c:v>All others/ no religion</c:v>
                </c:pt>
              </c:strCache>
            </c:strRef>
          </c:cat>
          <c:val>
            <c:numRef>
              <c:f>Sheet1!$C$28:$C$33</c:f>
              <c:numCache>
                <c:formatCode>0.0</c:formatCode>
                <c:ptCount val="6"/>
                <c:pt idx="0">
                  <c:v>12.2</c:v>
                </c:pt>
                <c:pt idx="1">
                  <c:v>7.5</c:v>
                </c:pt>
                <c:pt idx="2">
                  <c:v>7</c:v>
                </c:pt>
                <c:pt idx="3">
                  <c:v>0.9</c:v>
                </c:pt>
                <c:pt idx="4">
                  <c:v>15.5</c:v>
                </c:pt>
                <c:pt idx="5">
                  <c:v>56.9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5A27-4D1B-AB53-0E207A5E7A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South Korean Religions, 2015</a:t>
            </a:r>
          </a:p>
          <a:p>
            <a:pPr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(ROK Census) 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CF0-427B-A5A5-633521EBC151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6CF0-427B-A5A5-633521EBC151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6CF0-427B-A5A5-633521EBC151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6CF0-427B-A5A5-633521EBC15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Sheet1!$A$4:$A$7</c:f>
              <c:strCache>
                <c:ptCount val="4"/>
                <c:pt idx="0">
                  <c:v>Protestant</c:v>
                </c:pt>
                <c:pt idx="1">
                  <c:v>Catholic</c:v>
                </c:pt>
                <c:pt idx="2">
                  <c:v>Buddhist</c:v>
                </c:pt>
                <c:pt idx="3">
                  <c:v>All others/ no religion</c:v>
                </c:pt>
              </c:strCache>
            </c:strRef>
          </c:cat>
          <c:val>
            <c:numRef>
              <c:f>Sheet1!$C$4:$C$7</c:f>
              <c:numCache>
                <c:formatCode>0.0</c:formatCode>
                <c:ptCount val="4"/>
                <c:pt idx="0">
                  <c:v>19.7</c:v>
                </c:pt>
                <c:pt idx="1">
                  <c:v>7.9</c:v>
                </c:pt>
                <c:pt idx="2">
                  <c:v>15.5</c:v>
                </c:pt>
                <c:pt idx="3">
                  <c:v>56.9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6CF0-427B-A5A5-633521EBC1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30C0A-5464-4FE4-84EB-FF9C94016DF4}" type="datetimeFigureOut">
              <a:rPr lang="en-US" dirty="0"/>
              <a:t>10/10/2017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10/10/2017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10/10/2017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10/10/2017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C6404-AD6E-4860-8E75-697CA40B95DA}" type="datetimeFigureOut">
              <a:rPr lang="en-US" dirty="0"/>
              <a:t>10/10/2017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10/10/2017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10/10/2017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10/10/2017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10/10/2017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10/10/2017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8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10/10/2017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10/10/2017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Measuring Religion In the Korean General Social Survey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Jerry Z. Park and Kenneth R. Vaughan</a:t>
            </a:r>
          </a:p>
          <a:p>
            <a:r>
              <a:rPr lang="en-US" dirty="0" smtClean="0"/>
              <a:t>Baylor University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3027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Indicators of Religiosity: Belief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2490" y="2689559"/>
            <a:ext cx="4222998" cy="3101983"/>
          </a:xfrm>
        </p:spPr>
        <p:txBody>
          <a:bodyPr/>
          <a:lstStyle/>
          <a:p>
            <a:r>
              <a:rPr lang="en-US" dirty="0" smtClean="0"/>
              <a:t>(US) Conservative Christian belief strongly associated with:</a:t>
            </a:r>
          </a:p>
          <a:p>
            <a:pPr lvl="1"/>
            <a:r>
              <a:rPr lang="en-US" dirty="0" smtClean="0"/>
              <a:t>Political attitudes</a:t>
            </a:r>
          </a:p>
          <a:p>
            <a:pPr lvl="1"/>
            <a:r>
              <a:rPr lang="en-US" dirty="0" smtClean="0"/>
              <a:t>Social attitudes</a:t>
            </a:r>
            <a:endParaRPr lang="en-US" dirty="0"/>
          </a:p>
          <a:p>
            <a:r>
              <a:rPr lang="en-US" dirty="0" smtClean="0"/>
              <a:t>(Korean) Christian equivalent?</a:t>
            </a:r>
          </a:p>
          <a:p>
            <a:r>
              <a:rPr lang="en-US" dirty="0" smtClean="0"/>
              <a:t>(Korean) Buddhist equivalent?</a:t>
            </a:r>
          </a:p>
          <a:p>
            <a:r>
              <a:rPr lang="en-US" dirty="0" smtClean="0"/>
              <a:t>(Korean) </a:t>
            </a:r>
            <a:r>
              <a:rPr lang="en-US" dirty="0" err="1" smtClean="0"/>
              <a:t>Confucianist</a:t>
            </a:r>
            <a:r>
              <a:rPr lang="en-US" dirty="0" smtClean="0"/>
              <a:t> equivalent?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2457" y="3217593"/>
            <a:ext cx="6801067" cy="276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137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1136" y="2393244"/>
            <a:ext cx="7729728" cy="4210756"/>
          </a:xfrm>
        </p:spPr>
        <p:txBody>
          <a:bodyPr>
            <a:normAutofit/>
          </a:bodyPr>
          <a:lstStyle/>
          <a:p>
            <a:r>
              <a:rPr lang="en-US" dirty="0" smtClean="0"/>
              <a:t>Korean religious distribution warrants changes to KGSS religion questions</a:t>
            </a:r>
          </a:p>
          <a:p>
            <a:pPr lvl="1"/>
            <a:r>
              <a:rPr lang="en-US" dirty="0" smtClean="0"/>
              <a:t>Diversification within Christianity </a:t>
            </a:r>
          </a:p>
          <a:p>
            <a:pPr lvl="1"/>
            <a:r>
              <a:rPr lang="en-US" dirty="0" smtClean="0"/>
              <a:t>Diversification within Buddhism </a:t>
            </a:r>
          </a:p>
          <a:p>
            <a:pPr lvl="1"/>
            <a:r>
              <a:rPr lang="en-US" dirty="0" smtClean="0"/>
              <a:t>Inclusion of Confucianism</a:t>
            </a:r>
          </a:p>
          <a:p>
            <a:pPr lvl="1"/>
            <a:r>
              <a:rPr lang="en-US" dirty="0" smtClean="0"/>
              <a:t>Qualitative: inclusion of unique Korean religions</a:t>
            </a:r>
            <a:endParaRPr lang="en-US" dirty="0"/>
          </a:p>
          <a:p>
            <a:r>
              <a:rPr lang="en-US" dirty="0" smtClean="0"/>
              <a:t>Korean religious practices warrant changes to KGSS religion questions</a:t>
            </a:r>
          </a:p>
          <a:p>
            <a:pPr lvl="1"/>
            <a:r>
              <a:rPr lang="en-US" dirty="0" smtClean="0"/>
              <a:t>Personal: Ancestor veneration, Buddhist practices</a:t>
            </a:r>
          </a:p>
          <a:p>
            <a:pPr lvl="1"/>
            <a:r>
              <a:rPr lang="en-US" dirty="0" smtClean="0"/>
              <a:t>Social: Buddhist communal practices</a:t>
            </a:r>
            <a:endParaRPr lang="en-US" dirty="0"/>
          </a:p>
          <a:p>
            <a:r>
              <a:rPr lang="en-US" dirty="0" smtClean="0"/>
              <a:t>New: Korean national identity and religion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636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Measuring Religion In the Korean General Social Survey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Jerry Z. Park and Kenneth R. Vaughan</a:t>
            </a:r>
          </a:p>
          <a:p>
            <a:r>
              <a:rPr lang="en-US" dirty="0" smtClean="0"/>
              <a:t>Baylor University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525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Criticisms of US Conventions for Studying religion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3097" y="2638043"/>
            <a:ext cx="4181747" cy="289351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Affiliation</a:t>
            </a:r>
          </a:p>
          <a:p>
            <a:r>
              <a:rPr lang="en-US" sz="2400" dirty="0" smtClean="0"/>
              <a:t>Social &amp; personal practice</a:t>
            </a:r>
          </a:p>
          <a:p>
            <a:r>
              <a:rPr lang="en-US" sz="2400" dirty="0" smtClean="0"/>
              <a:t>Personal Beliefs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0133" y="2638043"/>
            <a:ext cx="2704355" cy="4090621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4481690" y="2638043"/>
            <a:ext cx="5015802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Christian-centric / Protestant biased</a:t>
            </a:r>
          </a:p>
          <a:p>
            <a:r>
              <a:rPr lang="en-US" sz="2400" dirty="0" smtClean="0"/>
              <a:t>Congregational focus</a:t>
            </a:r>
          </a:p>
          <a:p>
            <a:r>
              <a:rPr lang="en-US" sz="2400" dirty="0" smtClean="0"/>
              <a:t>US focus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33914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US Religion and Korean Religion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1136" y="3626343"/>
            <a:ext cx="7516274" cy="2953162"/>
          </a:xfr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43" y="2508097"/>
            <a:ext cx="11202963" cy="93358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98743" y="3441677"/>
            <a:ext cx="1467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KGSS, 2016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33235" y="5957787"/>
            <a:ext cx="16979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 GSS, 2016</a:t>
            </a:r>
            <a:endParaRPr lang="en-US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7422507"/>
              </p:ext>
            </p:extLst>
          </p:nvPr>
        </p:nvGraphicFramePr>
        <p:xfrm>
          <a:off x="1032277" y="2845255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762219"/>
              </p:ext>
            </p:extLst>
          </p:nvPr>
        </p:nvGraphicFramePr>
        <p:xfrm>
          <a:off x="6282267" y="2845255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45440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8" grpId="0"/>
      <p:bldP spid="8" grpId="1"/>
      <p:bldGraphic spid="9" grpId="0">
        <p:bldAsOne/>
      </p:bldGraphic>
      <p:bldGraphic spid="10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Denominational </a:t>
            </a:r>
            <a:r>
              <a:rPr lang="en-US" dirty="0" err="1" smtClean="0"/>
              <a:t>Disaggregations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4095" y="2638044"/>
            <a:ext cx="5866330" cy="3101983"/>
          </a:xfrm>
        </p:spPr>
        <p:txBody>
          <a:bodyPr/>
          <a:lstStyle/>
          <a:p>
            <a:r>
              <a:rPr lang="en-US" dirty="0" smtClean="0"/>
              <a:t>US: Protestant/ Christian disambiguation</a:t>
            </a:r>
          </a:p>
          <a:p>
            <a:r>
              <a:rPr lang="en-US" dirty="0" smtClean="0"/>
              <a:t>Korea: Buddhist, Protestant disambiguation?</a:t>
            </a:r>
          </a:p>
          <a:p>
            <a:pPr lvl="1"/>
            <a:r>
              <a:rPr lang="en-US" dirty="0" smtClean="0"/>
              <a:t>Buddhist Denominations/ traditions: </a:t>
            </a:r>
            <a:r>
              <a:rPr lang="en-US" dirty="0" err="1" smtClean="0"/>
              <a:t>Chogye</a:t>
            </a:r>
            <a:r>
              <a:rPr lang="en-US" dirty="0" smtClean="0"/>
              <a:t>, Son, Won</a:t>
            </a:r>
          </a:p>
          <a:p>
            <a:pPr lvl="1"/>
            <a:r>
              <a:rPr lang="en-US" dirty="0" smtClean="0"/>
              <a:t>Protestant Denominations: Presbyterian, Methodist, Baptist</a:t>
            </a:r>
          </a:p>
          <a:p>
            <a:pPr lvl="1"/>
            <a:r>
              <a:rPr lang="en-US" dirty="0" smtClean="0"/>
              <a:t>Protestant Denominations II: charismatic/ Pentecostal</a:t>
            </a:r>
          </a:p>
          <a:p>
            <a:r>
              <a:rPr lang="en-US" dirty="0" smtClean="0"/>
              <a:t> 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7466" y="655608"/>
            <a:ext cx="3999492" cy="582421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425" y="2273219"/>
            <a:ext cx="4896533" cy="408679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7281333" y="6039556"/>
            <a:ext cx="4165600" cy="32045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136878" y="5833490"/>
            <a:ext cx="30701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Global Pentecostalism</a:t>
            </a:r>
          </a:p>
          <a:p>
            <a:r>
              <a:rPr lang="en-US" dirty="0" smtClean="0"/>
              <a:t>Pew Research Center, 2006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0101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Expanding Categories: Charismatic Pentecostal Christians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626" y="2256623"/>
            <a:ext cx="3195891" cy="3664399"/>
          </a:xfrm>
        </p:spPr>
      </p:pic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5854292"/>
              </p:ext>
            </p:extLst>
          </p:nvPr>
        </p:nvGraphicFramePr>
        <p:xfrm>
          <a:off x="7168444" y="2647991"/>
          <a:ext cx="4903073" cy="30528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255" y="484210"/>
            <a:ext cx="3505689" cy="6239746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547443" y="5835624"/>
            <a:ext cx="3616501" cy="39511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3647" y="4090725"/>
            <a:ext cx="3620005" cy="2391109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4566449" y="4088822"/>
            <a:ext cx="3454400" cy="35877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443" y="793359"/>
            <a:ext cx="3305636" cy="5325218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510394" y="5390375"/>
            <a:ext cx="3189097" cy="70680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8885636" y="5518413"/>
            <a:ext cx="328006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Buddhist diversity? </a:t>
            </a:r>
          </a:p>
          <a:p>
            <a:r>
              <a:rPr lang="en-US" dirty="0" smtClean="0"/>
              <a:t>(Son: </a:t>
            </a:r>
            <a:r>
              <a:rPr lang="en-US" dirty="0" err="1" smtClean="0"/>
              <a:t>Chogye</a:t>
            </a:r>
            <a:r>
              <a:rPr lang="en-US" dirty="0" smtClean="0"/>
              <a:t>, </a:t>
            </a:r>
            <a:r>
              <a:rPr lang="en-US" dirty="0" err="1" smtClean="0"/>
              <a:t>Taego</a:t>
            </a:r>
            <a:r>
              <a:rPr lang="en-US" dirty="0"/>
              <a:t>;</a:t>
            </a:r>
            <a:r>
              <a:rPr lang="en-US" dirty="0" smtClean="0"/>
              <a:t> Won)</a:t>
            </a:r>
          </a:p>
          <a:p>
            <a:r>
              <a:rPr lang="en-US" dirty="0" smtClean="0"/>
              <a:t>Other notable religions? </a:t>
            </a:r>
          </a:p>
          <a:p>
            <a:r>
              <a:rPr lang="en-US" dirty="0" smtClean="0"/>
              <a:t>(e.g. Unification Church)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132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1" grpId="0" animBg="1"/>
      <p:bldP spid="13" grpId="0" animBg="1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Expanding Affiliation Categories: Confucianism as Religion?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101" y="2370667"/>
            <a:ext cx="11197798" cy="732816"/>
          </a:xfrm>
        </p:spPr>
      </p:pic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7557520"/>
              </p:ext>
            </p:extLst>
          </p:nvPr>
        </p:nvGraphicFramePr>
        <p:xfrm>
          <a:off x="3228622" y="3103482"/>
          <a:ext cx="5153378" cy="33424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46560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Indicators of Religiosity: Practice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895" y="2293295"/>
            <a:ext cx="11654210" cy="1336290"/>
          </a:xfr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1468" y="2293295"/>
            <a:ext cx="6982799" cy="379147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68895" y="3629585"/>
            <a:ext cx="1467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KGSS, 2016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403567" y="5715442"/>
            <a:ext cx="16979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 GSS, 2016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71057" y="4257015"/>
            <a:ext cx="47304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Alternative metrics for </a:t>
            </a:r>
            <a:r>
              <a:rPr lang="en-US" i="1" dirty="0" smtClean="0"/>
              <a:t>social dimension </a:t>
            </a:r>
            <a:r>
              <a:rPr lang="en-US" dirty="0" smtClean="0"/>
              <a:t>of religion?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Buddhist communal mantra, bowing meditation, recitations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7267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1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6368" y="378385"/>
            <a:ext cx="7729728" cy="1188720"/>
          </a:xfrm>
        </p:spPr>
        <p:txBody>
          <a:bodyPr/>
          <a:lstStyle/>
          <a:p>
            <a:r>
              <a:rPr lang="en-US" dirty="0" smtClean="0"/>
              <a:t>Ancestor Veneration as </a:t>
            </a:r>
            <a:r>
              <a:rPr lang="en-US" i="1" dirty="0" smtClean="0"/>
              <a:t>Private</a:t>
            </a:r>
            <a:r>
              <a:rPr lang="en-US" dirty="0" smtClean="0"/>
              <a:t> and </a:t>
            </a:r>
            <a:r>
              <a:rPr lang="en-US" i="1" dirty="0" smtClean="0"/>
              <a:t>Familial</a:t>
            </a:r>
            <a:r>
              <a:rPr lang="en-US" dirty="0" smtClean="0"/>
              <a:t> Religious Practice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43" y="3189878"/>
            <a:ext cx="11978178" cy="1172615"/>
          </a:xfrm>
        </p:spPr>
      </p:pic>
      <p:pic>
        <p:nvPicPr>
          <p:cNvPr id="7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192" y="5554160"/>
            <a:ext cx="11563571" cy="59231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74192" y="2673791"/>
            <a:ext cx="16417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Identification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38358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6368" y="378385"/>
            <a:ext cx="7729728" cy="1188720"/>
          </a:xfrm>
        </p:spPr>
        <p:txBody>
          <a:bodyPr/>
          <a:lstStyle/>
          <a:p>
            <a:r>
              <a:rPr lang="en-US" dirty="0" smtClean="0"/>
              <a:t>Ancestor Veneration as </a:t>
            </a:r>
            <a:r>
              <a:rPr lang="en-US" i="1" dirty="0" smtClean="0"/>
              <a:t>Private</a:t>
            </a:r>
            <a:r>
              <a:rPr lang="en-US" dirty="0" smtClean="0"/>
              <a:t> and </a:t>
            </a:r>
            <a:r>
              <a:rPr lang="en-US" i="1" dirty="0" smtClean="0"/>
              <a:t>Familial</a:t>
            </a:r>
            <a:r>
              <a:rPr lang="en-US" dirty="0" smtClean="0"/>
              <a:t> Religious Practice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960" y="4298598"/>
            <a:ext cx="11854079" cy="117261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789" y="2720120"/>
            <a:ext cx="11978178" cy="130966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21305" y="2268712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Practice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17014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cel" id="{8BEC4385-4EB9-4D53-BFB5-0EA123736B6D}" vid="{71C241A9-A460-4AD1-916F-25308628A5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1214</TotalTime>
  <Words>338</Words>
  <Application>Microsoft Office PowerPoint</Application>
  <PresentationFormat>Custom</PresentationFormat>
  <Paragraphs>66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Parcel</vt:lpstr>
      <vt:lpstr>Measuring Religion In the Korean General Social Survey</vt:lpstr>
      <vt:lpstr>Criticisms of US Conventions for Studying religion</vt:lpstr>
      <vt:lpstr>Comparing US Religion and Korean Religion</vt:lpstr>
      <vt:lpstr>Denominational Disaggregations</vt:lpstr>
      <vt:lpstr>Expanding Categories: Charismatic Pentecostal Christians</vt:lpstr>
      <vt:lpstr>Expanding Affiliation Categories: Confucianism as Religion?</vt:lpstr>
      <vt:lpstr>Indicators of Religiosity: Practice</vt:lpstr>
      <vt:lpstr>Ancestor Veneration as Private and Familial Religious Practice</vt:lpstr>
      <vt:lpstr>Ancestor Veneration as Private and Familial Religious Practice</vt:lpstr>
      <vt:lpstr>Indicators of Religiosity: Belief</vt:lpstr>
      <vt:lpstr>Summary</vt:lpstr>
      <vt:lpstr>Measuring Religion In the Korean General Social Survey</vt:lpstr>
    </vt:vector>
  </TitlesOfParts>
  <Company>Baylor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Measuring Religion In the Korean General Social Survey</dc:title>
  <dc:creator>Park, Jerry</dc:creator>
  <cp:lastModifiedBy>Clara Huergo</cp:lastModifiedBy>
  <cp:revision>31</cp:revision>
  <dcterms:created xsi:type="dcterms:W3CDTF">2017-10-04T18:44:48Z</dcterms:created>
  <dcterms:modified xsi:type="dcterms:W3CDTF">2017-10-10T15:05:16Z</dcterms:modified>
</cp:coreProperties>
</file>