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1" r:id="rId4"/>
    <p:sldId id="264" r:id="rId5"/>
    <p:sldId id="265" r:id="rId6"/>
    <p:sldId id="266" r:id="rId7"/>
    <p:sldId id="259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68" autoAdjust="0"/>
  </p:normalViewPr>
  <p:slideViewPr>
    <p:cSldViewPr snapToGrid="0" snapToObjects="1"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E2D0B-9F11-4D11-9103-2ABC19C93982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C4C57-5C86-4A6B-9D0F-8BC2A980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4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3C7A5-90FE-9C48-B64B-7D26242C649A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013DE-E4F3-7549-BDC1-8B7D0C4AB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>
                <a:latin typeface="Garamond"/>
              </a:rPr>
              <a:t>Measuring the Sense of Divine Control in South Korean Context</a:t>
            </a:r>
            <a:endParaRPr lang="en-US" sz="3800" dirty="0">
              <a:latin typeface="Garamon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19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utura T Light"/>
              </a:rPr>
              <a:t>Jong Hyun Jung </a:t>
            </a:r>
          </a:p>
          <a:p>
            <a:r>
              <a:rPr lang="en-US" sz="2400" dirty="0" smtClean="0">
                <a:latin typeface="Futura T Light"/>
              </a:rPr>
              <a:t>Institute for the Study of Human Flourishing</a:t>
            </a:r>
          </a:p>
          <a:p>
            <a:r>
              <a:rPr lang="en-US" sz="2400" dirty="0" smtClean="0">
                <a:latin typeface="Futura T Light"/>
              </a:rPr>
              <a:t>Institute</a:t>
            </a:r>
            <a:endParaRPr lang="en-US" sz="2400" dirty="0">
              <a:latin typeface="Futura T Light"/>
            </a:endParaRPr>
          </a:p>
        </p:txBody>
      </p:sp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44562"/>
            <a:ext cx="9144000" cy="2029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Sense of Divine Control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Garamond"/>
              </a:rPr>
              <a:t>God controls the direction, events, and outcomes of his or her daily </a:t>
            </a:r>
            <a:r>
              <a:rPr lang="en-US" sz="2400" dirty="0" smtClean="0">
                <a:latin typeface="Garamond"/>
              </a:rPr>
              <a:t>life</a:t>
            </a:r>
          </a:p>
          <a:p>
            <a:endParaRPr lang="en-US" sz="2400" dirty="0" smtClean="0">
              <a:latin typeface="Garamond"/>
            </a:endParaRPr>
          </a:p>
          <a:p>
            <a:r>
              <a:rPr lang="en-US" sz="2400" dirty="0" smtClean="0">
                <a:latin typeface="Garamond"/>
              </a:rPr>
              <a:t>It can be viewed as </a:t>
            </a:r>
            <a:r>
              <a:rPr lang="en-US" sz="2400" dirty="0">
                <a:latin typeface="Garamond"/>
              </a:rPr>
              <a:t>an external locus of </a:t>
            </a:r>
            <a:r>
              <a:rPr lang="en-US" sz="2400" dirty="0" smtClean="0">
                <a:latin typeface="Garamond"/>
              </a:rPr>
              <a:t>control</a:t>
            </a:r>
            <a:endParaRPr lang="en-US" sz="2400" dirty="0">
              <a:latin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Why Sense of Divine Control?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ramond"/>
              </a:rPr>
              <a:t>Belief in divine control is widespread in South Korea</a:t>
            </a:r>
          </a:p>
          <a:p>
            <a:endParaRPr lang="en-US" sz="2400" dirty="0" smtClean="0">
              <a:latin typeface="Garamond"/>
            </a:endParaRPr>
          </a:p>
          <a:p>
            <a:r>
              <a:rPr lang="en-US" sz="2400" dirty="0" smtClean="0">
                <a:latin typeface="Garamond"/>
              </a:rPr>
              <a:t>Prior studies found that it has consequences for mental health</a:t>
            </a:r>
          </a:p>
          <a:p>
            <a:endParaRPr lang="en-US" sz="2400" dirty="0">
              <a:latin typeface="Garamond"/>
            </a:endParaRPr>
          </a:p>
          <a:p>
            <a:endParaRPr lang="en-US" sz="24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50904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Current Measure of the Sense of Divine Control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Garamond"/>
              </a:rPr>
              <a:t>“When good or bad things happen, you see it as part of God’s plan for you</a:t>
            </a:r>
            <a:r>
              <a:rPr lang="en-US" sz="2400" dirty="0" smtClean="0">
                <a:latin typeface="Garamond"/>
              </a:rPr>
              <a:t>”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God has decided what your life shall be</a:t>
            </a:r>
            <a:r>
              <a:rPr lang="en-US" sz="2400" dirty="0" smtClean="0">
                <a:latin typeface="Garamond"/>
              </a:rPr>
              <a:t>”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You depend on God for help and </a:t>
            </a:r>
            <a:r>
              <a:rPr lang="en-US" sz="2400" dirty="0" smtClean="0">
                <a:latin typeface="Garamond"/>
              </a:rPr>
              <a:t>guidance”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You decide what to do without relying on God</a:t>
            </a:r>
            <a:r>
              <a:rPr lang="en-US" sz="2400" dirty="0" smtClean="0">
                <a:latin typeface="Garamond"/>
              </a:rPr>
              <a:t>”</a:t>
            </a:r>
            <a:endParaRPr lang="en-US" sz="24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677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Things to Consider in Refining the Measure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ramond"/>
              </a:rPr>
              <a:t>References to Buddha are needed</a:t>
            </a:r>
          </a:p>
          <a:p>
            <a:endParaRPr lang="en-US" sz="2400" dirty="0">
              <a:latin typeface="Garamond"/>
            </a:endParaRPr>
          </a:p>
          <a:p>
            <a:r>
              <a:rPr lang="en-US" sz="2400" dirty="0" smtClean="0">
                <a:latin typeface="Garamond"/>
              </a:rPr>
              <a:t>Ancestor worship needs to be incorporated</a:t>
            </a:r>
          </a:p>
          <a:p>
            <a:endParaRPr lang="en-US" sz="2400" dirty="0">
              <a:latin typeface="Garamond"/>
            </a:endParaRPr>
          </a:p>
          <a:p>
            <a:r>
              <a:rPr lang="en-US" sz="2400" dirty="0" smtClean="0">
                <a:latin typeface="Garamond"/>
              </a:rPr>
              <a:t>Cultural differences between the West and East should be taken </a:t>
            </a:r>
            <a:r>
              <a:rPr lang="en-US" altLang="ko-KR" sz="2400" dirty="0" smtClean="0">
                <a:latin typeface="Garamond"/>
              </a:rPr>
              <a:t>into</a:t>
            </a:r>
            <a:r>
              <a:rPr lang="ko-KR" altLang="en-US" sz="2400" dirty="0" smtClean="0">
                <a:latin typeface="Garamond"/>
              </a:rPr>
              <a:t> </a:t>
            </a:r>
            <a:r>
              <a:rPr lang="en-US" altLang="ko-KR" sz="2400" dirty="0" smtClean="0">
                <a:latin typeface="Garamond"/>
              </a:rPr>
              <a:t>account</a:t>
            </a:r>
            <a:endParaRPr lang="en-US" sz="24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594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Sense of Divine Control and Fatalism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ramond"/>
              </a:rPr>
              <a:t>A question about the perception of shared </a:t>
            </a:r>
            <a:r>
              <a:rPr lang="en-US" sz="2400" dirty="0">
                <a:latin typeface="Garamond"/>
              </a:rPr>
              <a:t>responsibility with God or a higher power </a:t>
            </a:r>
            <a:r>
              <a:rPr lang="en-US" sz="2400" dirty="0" smtClean="0">
                <a:latin typeface="Garamond"/>
              </a:rPr>
              <a:t>is needed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I can succeed with God’s </a:t>
            </a:r>
            <a:r>
              <a:rPr lang="en-US" sz="2400" dirty="0" smtClean="0">
                <a:latin typeface="Garamond"/>
              </a:rPr>
              <a:t>help” 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All things are possible when I work together with </a:t>
            </a:r>
            <a:r>
              <a:rPr lang="en-US" sz="2400" dirty="0" smtClean="0">
                <a:latin typeface="Garamond"/>
              </a:rPr>
              <a:t>God” </a:t>
            </a:r>
          </a:p>
          <a:p>
            <a:r>
              <a:rPr lang="en-US" sz="2400" dirty="0" smtClean="0">
                <a:latin typeface="Garamond"/>
              </a:rPr>
              <a:t>“</a:t>
            </a:r>
            <a:r>
              <a:rPr lang="en-US" sz="2400" dirty="0">
                <a:latin typeface="Garamond"/>
              </a:rPr>
              <a:t>I can collaborate with God to solve my </a:t>
            </a:r>
            <a:r>
              <a:rPr lang="en-US" sz="2400" dirty="0" smtClean="0">
                <a:latin typeface="Garamond"/>
              </a:rPr>
              <a:t>problems”</a:t>
            </a:r>
            <a:endParaRPr lang="en-US" sz="24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973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17122"/>
            <a:ext cx="9144000" cy="1757371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My Suggestion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Garamond"/>
              </a:rPr>
              <a:t>“When good or bad things happen, you see it as part of </a:t>
            </a:r>
            <a:r>
              <a:rPr lang="en-US" sz="2000" dirty="0" smtClean="0">
                <a:latin typeface="Garamond"/>
              </a:rPr>
              <a:t>God’s (Buddha’s or ancestor’) </a:t>
            </a:r>
            <a:r>
              <a:rPr lang="en-US" sz="2000" dirty="0">
                <a:latin typeface="Garamond"/>
              </a:rPr>
              <a:t>plan for you</a:t>
            </a:r>
            <a:r>
              <a:rPr lang="en-US" sz="2000" dirty="0" smtClean="0">
                <a:latin typeface="Garamond"/>
              </a:rPr>
              <a:t>” </a:t>
            </a:r>
          </a:p>
          <a:p>
            <a:r>
              <a:rPr lang="en-US" sz="2000" dirty="0" smtClean="0">
                <a:latin typeface="Garamond"/>
              </a:rPr>
              <a:t>“God (Buddha or ancestor) </a:t>
            </a:r>
            <a:r>
              <a:rPr lang="en-US" sz="2000" dirty="0">
                <a:latin typeface="Garamond"/>
              </a:rPr>
              <a:t>has decided what your life shall be</a:t>
            </a:r>
            <a:r>
              <a:rPr lang="en-US" sz="2000" dirty="0" smtClean="0">
                <a:latin typeface="Garamond"/>
              </a:rPr>
              <a:t>”</a:t>
            </a:r>
          </a:p>
          <a:p>
            <a:r>
              <a:rPr lang="en-US" sz="2000" dirty="0" smtClean="0">
                <a:latin typeface="Garamond"/>
              </a:rPr>
              <a:t>“</a:t>
            </a:r>
            <a:r>
              <a:rPr lang="en-US" sz="2000" dirty="0">
                <a:latin typeface="Garamond"/>
              </a:rPr>
              <a:t>You depend on </a:t>
            </a:r>
            <a:r>
              <a:rPr lang="en-US" sz="2000" dirty="0" smtClean="0">
                <a:latin typeface="Garamond"/>
              </a:rPr>
              <a:t>God (Buddha or ancestor) </a:t>
            </a:r>
            <a:r>
              <a:rPr lang="en-US" sz="2000" dirty="0">
                <a:latin typeface="Garamond"/>
              </a:rPr>
              <a:t>for help and </a:t>
            </a:r>
            <a:r>
              <a:rPr lang="en-US" sz="2000" dirty="0" smtClean="0">
                <a:latin typeface="Garamond"/>
              </a:rPr>
              <a:t>guidance”</a:t>
            </a:r>
          </a:p>
          <a:p>
            <a:r>
              <a:rPr lang="en-US" sz="2000" dirty="0" smtClean="0">
                <a:latin typeface="Garamond"/>
              </a:rPr>
              <a:t>“</a:t>
            </a:r>
            <a:r>
              <a:rPr lang="en-US" sz="2000" dirty="0">
                <a:latin typeface="Garamond"/>
              </a:rPr>
              <a:t>You decide what to do without relying on </a:t>
            </a:r>
            <a:r>
              <a:rPr lang="en-US" sz="2000" dirty="0" smtClean="0">
                <a:latin typeface="Garamond"/>
              </a:rPr>
              <a:t>God (Buddha or ancestor)” </a:t>
            </a:r>
          </a:p>
          <a:p>
            <a:r>
              <a:rPr lang="en-US" sz="2000" dirty="0" smtClean="0">
                <a:latin typeface="Garamond"/>
              </a:rPr>
              <a:t>“</a:t>
            </a:r>
            <a:r>
              <a:rPr lang="en-US" sz="2000" dirty="0">
                <a:latin typeface="Garamond"/>
              </a:rPr>
              <a:t>I can succeed with </a:t>
            </a:r>
            <a:r>
              <a:rPr lang="en-US" sz="2000" dirty="0" smtClean="0">
                <a:latin typeface="Garamond"/>
              </a:rPr>
              <a:t>God’s (Buddha’s or ancestor’s) help” </a:t>
            </a:r>
          </a:p>
          <a:p>
            <a:r>
              <a:rPr lang="en-US" sz="2000" dirty="0" smtClean="0">
                <a:latin typeface="Garamond"/>
              </a:rPr>
              <a:t>“</a:t>
            </a:r>
            <a:r>
              <a:rPr lang="en-US" sz="2000" dirty="0">
                <a:latin typeface="Garamond"/>
              </a:rPr>
              <a:t>All things are possible when I work together with </a:t>
            </a:r>
            <a:r>
              <a:rPr lang="en-US" sz="2000" dirty="0" smtClean="0">
                <a:latin typeface="Garamond"/>
              </a:rPr>
              <a:t>God (Buddha or ancestor)” </a:t>
            </a:r>
          </a:p>
          <a:p>
            <a:r>
              <a:rPr lang="en-US" sz="2000" dirty="0" smtClean="0">
                <a:latin typeface="Garamond"/>
              </a:rPr>
              <a:t>“</a:t>
            </a:r>
            <a:r>
              <a:rPr lang="en-US" sz="2000" dirty="0">
                <a:latin typeface="Garamond"/>
              </a:rPr>
              <a:t>I can collaborate with </a:t>
            </a:r>
            <a:r>
              <a:rPr lang="en-US" sz="2000" dirty="0" smtClean="0">
                <a:latin typeface="Garamond"/>
              </a:rPr>
              <a:t>God (Buddha or ancestor) </a:t>
            </a:r>
            <a:r>
              <a:rPr lang="en-US" sz="2000" dirty="0">
                <a:latin typeface="Garamond"/>
              </a:rPr>
              <a:t>to solve my </a:t>
            </a:r>
            <a:r>
              <a:rPr lang="en-US" sz="2000" dirty="0" smtClean="0">
                <a:latin typeface="Garamond"/>
              </a:rPr>
              <a:t>problems”</a:t>
            </a:r>
            <a:endParaRPr lang="en-US" sz="20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969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Oklahoma 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5510"/>
            <a:ext cx="9144000" cy="2538984"/>
          </a:xfrm>
          <a:prstGeom prst="rect">
            <a:avLst/>
          </a:prstGeom>
        </p:spPr>
      </p:pic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Futura T Light"/>
              </a:rPr>
              <a:t>Comments or Questions are Appreciated!</a:t>
            </a:r>
            <a:endParaRPr lang="en-US" sz="2800" dirty="0">
              <a:latin typeface="Futura T Light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Garamond"/>
            </a:endParaRPr>
          </a:p>
          <a:p>
            <a:endParaRPr lang="en-US" sz="2400" dirty="0" smtClean="0">
              <a:latin typeface="Garamond"/>
            </a:endParaRPr>
          </a:p>
          <a:p>
            <a:pPr marL="0" indent="0">
              <a:buNone/>
            </a:pPr>
            <a:r>
              <a:rPr lang="en-US" sz="2400" dirty="0" smtClean="0">
                <a:latin typeface="Garamond"/>
              </a:rPr>
              <a:t>	</a:t>
            </a:r>
          </a:p>
          <a:p>
            <a:pPr marL="0" indent="0">
              <a:buNone/>
            </a:pPr>
            <a:endParaRPr lang="en-US" sz="2400" dirty="0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784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338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Measuring the Sense of Divine Control in South Korean Context</vt:lpstr>
      <vt:lpstr>Sense of Divine Control</vt:lpstr>
      <vt:lpstr>Why Sense of Divine Control?</vt:lpstr>
      <vt:lpstr>Current Measure of the Sense of Divine Control</vt:lpstr>
      <vt:lpstr>Things to Consider in Refining the Measure</vt:lpstr>
      <vt:lpstr>Sense of Divine Control and Fatalism</vt:lpstr>
      <vt:lpstr>My Suggestion</vt:lpstr>
      <vt:lpstr>Comments or Questions are Appreciated!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Carrie</dc:creator>
  <cp:lastModifiedBy>Clara Huergo</cp:lastModifiedBy>
  <cp:revision>59</cp:revision>
  <dcterms:created xsi:type="dcterms:W3CDTF">2011-09-07T16:26:48Z</dcterms:created>
  <dcterms:modified xsi:type="dcterms:W3CDTF">2017-10-10T15:17:46Z</dcterms:modified>
</cp:coreProperties>
</file>