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2.xml" ContentType="application/vnd.openxmlformats-officedocument.drawingml.chart+xml"/>
  <Override PartName="/ppt/theme/themeOverride2.xml" ContentType="application/vnd.openxmlformats-officedocument.themeOverride+xml"/>
  <Override PartName="/ppt/charts/chart3.xml" ContentType="application/vnd.openxmlformats-officedocument.drawingml.chart+xml"/>
  <Override PartName="/ppt/theme/themeOverride3.xml" ContentType="application/vnd.openxmlformats-officedocument.themeOverr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rts/colors1.xml" ContentType="application/vnd.ms-office.chartcolorstyle+xml"/>
  <Override PartName="/ppt/charts/style1.xml" ContentType="application/vnd.ms-office.chartstyle+xml"/>
  <Override PartName="/ppt/charts/colors2.xml" ContentType="application/vnd.ms-office.chartcolorstyle+xml"/>
  <Override PartName="/ppt/charts/style2.xml" ContentType="application/vnd.ms-office.chart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51" r:id="rId1"/>
  </p:sldMasterIdLst>
  <p:notesMasterIdLst>
    <p:notesMasterId r:id="rId22"/>
  </p:notesMasterIdLst>
  <p:sldIdLst>
    <p:sldId id="256" r:id="rId2"/>
    <p:sldId id="267" r:id="rId3"/>
    <p:sldId id="260" r:id="rId4"/>
    <p:sldId id="283" r:id="rId5"/>
    <p:sldId id="268" r:id="rId6"/>
    <p:sldId id="269" r:id="rId7"/>
    <p:sldId id="270" r:id="rId8"/>
    <p:sldId id="284" r:id="rId9"/>
    <p:sldId id="271" r:id="rId10"/>
    <p:sldId id="274" r:id="rId11"/>
    <p:sldId id="285" r:id="rId12"/>
    <p:sldId id="286" r:id="rId13"/>
    <p:sldId id="275" r:id="rId14"/>
    <p:sldId id="287" r:id="rId15"/>
    <p:sldId id="280" r:id="rId16"/>
    <p:sldId id="281" r:id="rId17"/>
    <p:sldId id="282" r:id="rId18"/>
    <p:sldId id="277" r:id="rId19"/>
    <p:sldId id="278" r:id="rId20"/>
    <p:sldId id="288" r:id="rId21"/>
  </p:sldIdLst>
  <p:sldSz cx="9144000" cy="6858000" type="screen4x3"/>
  <p:notesSz cx="6735763" cy="9866313"/>
  <p:defaultTextStyle>
    <a:defPPr>
      <a:defRPr lang="ja-JP"/>
    </a:defPPr>
    <a:lvl1pPr algn="r"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r"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r"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r"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r"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C1C1C"/>
    <a:srgbClr val="DDDDDD"/>
    <a:srgbClr val="333333"/>
    <a:srgbClr val="9CB66D"/>
    <a:srgbClr val="46CA38"/>
    <a:srgbClr val="23651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2" autoAdjust="0"/>
    <p:restoredTop sz="70449" autoAdjust="0"/>
  </p:normalViewPr>
  <p:slideViewPr>
    <p:cSldViewPr>
      <p:cViewPr varScale="1">
        <p:scale>
          <a:sx n="59" d="100"/>
          <a:sy n="59" d="100"/>
        </p:scale>
        <p:origin x="-1637"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3" Type="http://schemas.microsoft.com/office/2011/relationships/chartColorStyle" Target="colors1.xml"/><Relationship Id="rId2" Type="http://schemas.openxmlformats.org/officeDocument/2006/relationships/oleObject" Target="Book1" TargetMode="External"/><Relationship Id="rId1" Type="http://schemas.openxmlformats.org/officeDocument/2006/relationships/themeOverride" Target="../theme/themeOverride2.xml"/><Relationship Id="rId4" Type="http://schemas.microsoft.com/office/2011/relationships/chartStyle" Target="style1.xml"/></Relationships>
</file>

<file path=ppt/charts/_rels/chart3.xml.rels><?xml version="1.0" encoding="UTF-8" standalone="yes"?>
<Relationships xmlns="http://schemas.openxmlformats.org/package/2006/relationships"><Relationship Id="rId3" Type="http://schemas.microsoft.com/office/2011/relationships/chartColorStyle" Target="colors2.xml"/><Relationship Id="rId2" Type="http://schemas.openxmlformats.org/officeDocument/2006/relationships/oleObject" Target="Book1" TargetMode="External"/><Relationship Id="rId1" Type="http://schemas.openxmlformats.org/officeDocument/2006/relationships/themeOverride" Target="../theme/themeOverride3.xml"/><Relationship Id="rId4"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barChart>
        <c:barDir val="bar"/>
        <c:grouping val="clustered"/>
        <c:varyColors val="0"/>
        <c:ser>
          <c:idx val="0"/>
          <c:order val="0"/>
          <c:invertIfNegative val="0"/>
          <c:cat>
            <c:strRef>
              <c:f>Sheet1!$A$1:$A$17</c:f>
              <c:strCache>
                <c:ptCount val="17"/>
                <c:pt idx="0">
                  <c:v>Ranking of Happiness</c:v>
                </c:pt>
                <c:pt idx="1">
                  <c:v>Syria</c:v>
                </c:pt>
                <c:pt idx="2">
                  <c:v>China</c:v>
                </c:pt>
                <c:pt idx="3">
                  <c:v>Hong Kong</c:v>
                </c:pt>
                <c:pt idx="4">
                  <c:v>South Korea</c:v>
                </c:pt>
                <c:pt idx="5">
                  <c:v>Japan</c:v>
                </c:pt>
                <c:pt idx="6">
                  <c:v>Thailand</c:v>
                </c:pt>
                <c:pt idx="7">
                  <c:v>France</c:v>
                </c:pt>
                <c:pt idx="8">
                  <c:v>Germany</c:v>
                </c:pt>
                <c:pt idx="9">
                  <c:v>Singapore</c:v>
                </c:pt>
                <c:pt idx="10">
                  <c:v>United Kingdom</c:v>
                </c:pt>
                <c:pt idx="11">
                  <c:v>Belgium</c:v>
                </c:pt>
                <c:pt idx="12">
                  <c:v>United States</c:v>
                </c:pt>
                <c:pt idx="13">
                  <c:v>Australia</c:v>
                </c:pt>
                <c:pt idx="14">
                  <c:v>Finland</c:v>
                </c:pt>
                <c:pt idx="15">
                  <c:v>Denmark</c:v>
                </c:pt>
                <c:pt idx="16">
                  <c:v>Switzerland</c:v>
                </c:pt>
              </c:strCache>
            </c:strRef>
          </c:cat>
          <c:val>
            <c:numRef>
              <c:f>Sheet1!$B$1:$B$17</c:f>
              <c:numCache>
                <c:formatCode>General</c:formatCode>
                <c:ptCount val="17"/>
                <c:pt idx="1">
                  <c:v>3.0059999999999998</c:v>
                </c:pt>
                <c:pt idx="2">
                  <c:v>5.14</c:v>
                </c:pt>
                <c:pt idx="3">
                  <c:v>5.4740000000000002</c:v>
                </c:pt>
                <c:pt idx="4">
                  <c:v>5.984</c:v>
                </c:pt>
                <c:pt idx="5">
                  <c:v>5.9870000000000001</c:v>
                </c:pt>
                <c:pt idx="6">
                  <c:v>6.4550000000000001</c:v>
                </c:pt>
                <c:pt idx="7">
                  <c:v>6.5750000000000002</c:v>
                </c:pt>
                <c:pt idx="8">
                  <c:v>6.75</c:v>
                </c:pt>
                <c:pt idx="9">
                  <c:v>6.798</c:v>
                </c:pt>
                <c:pt idx="10">
                  <c:v>6.8669999999999991</c:v>
                </c:pt>
                <c:pt idx="11">
                  <c:v>6.9370000000000003</c:v>
                </c:pt>
                <c:pt idx="12">
                  <c:v>7.1189999999999989</c:v>
                </c:pt>
                <c:pt idx="13">
                  <c:v>7.2839999999999998</c:v>
                </c:pt>
                <c:pt idx="14">
                  <c:v>7.4059999999999997</c:v>
                </c:pt>
                <c:pt idx="15">
                  <c:v>7.5269999999999992</c:v>
                </c:pt>
                <c:pt idx="16">
                  <c:v>7.5869999999999997</c:v>
                </c:pt>
              </c:numCache>
            </c:numRef>
          </c:val>
        </c:ser>
        <c:dLbls>
          <c:showLegendKey val="0"/>
          <c:showVal val="0"/>
          <c:showCatName val="0"/>
          <c:showSerName val="0"/>
          <c:showPercent val="0"/>
          <c:showBubbleSize val="0"/>
        </c:dLbls>
        <c:gapWidth val="150"/>
        <c:axId val="240417792"/>
        <c:axId val="240440064"/>
      </c:barChart>
      <c:catAx>
        <c:axId val="240417792"/>
        <c:scaling>
          <c:orientation val="minMax"/>
        </c:scaling>
        <c:delete val="0"/>
        <c:axPos val="l"/>
        <c:numFmt formatCode="General" sourceLinked="0"/>
        <c:majorTickMark val="out"/>
        <c:minorTickMark val="none"/>
        <c:tickLblPos val="nextTo"/>
        <c:txPr>
          <a:bodyPr/>
          <a:lstStyle/>
          <a:p>
            <a:pPr>
              <a:defRPr lang="ja-JP"/>
            </a:pPr>
            <a:endParaRPr lang="en-US"/>
          </a:p>
        </c:txPr>
        <c:crossAx val="240440064"/>
        <c:crosses val="autoZero"/>
        <c:auto val="1"/>
        <c:lblAlgn val="ctr"/>
        <c:lblOffset val="100"/>
        <c:noMultiLvlLbl val="0"/>
      </c:catAx>
      <c:valAx>
        <c:axId val="240440064"/>
        <c:scaling>
          <c:orientation val="minMax"/>
        </c:scaling>
        <c:delete val="0"/>
        <c:axPos val="b"/>
        <c:majorGridlines/>
        <c:numFmt formatCode="General" sourceLinked="1"/>
        <c:majorTickMark val="out"/>
        <c:minorTickMark val="none"/>
        <c:tickLblPos val="nextTo"/>
        <c:txPr>
          <a:bodyPr/>
          <a:lstStyle/>
          <a:p>
            <a:pPr>
              <a:defRPr lang="ja-JP"/>
            </a:pPr>
            <a:endParaRPr lang="en-US"/>
          </a:p>
        </c:txPr>
        <c:crossAx val="240417792"/>
        <c:crosses val="autoZero"/>
        <c:crossBetween val="between"/>
      </c:valAx>
    </c:plotArea>
    <c:plotVisOnly val="1"/>
    <c:dispBlanksAs val="gap"/>
    <c:showDLblsOverMax val="0"/>
  </c:chart>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lang="ja-JP" sz="1400" b="0" i="0" u="none" strike="noStrike" kern="1200" spc="0" baseline="0">
                <a:solidFill>
                  <a:schemeClr val="tx1">
                    <a:lumMod val="65000"/>
                    <a:lumOff val="35000"/>
                  </a:schemeClr>
                </a:solidFill>
                <a:latin typeface="+mn-lt"/>
                <a:ea typeface="+mn-ea"/>
                <a:cs typeface="+mn-cs"/>
              </a:defRPr>
            </a:pPr>
            <a:r>
              <a:rPr lang="en-US" altLang="ja-JP" sz="2800" baseline="0" dirty="0"/>
              <a:t>level of happiness</a:t>
            </a:r>
            <a:endParaRPr lang="ja-JP" altLang="en-US" sz="2800" dirty="0"/>
          </a:p>
        </c:rich>
      </c:tx>
      <c:overlay val="0"/>
      <c:spPr>
        <a:noFill/>
        <a:ln>
          <a:noFill/>
        </a:ln>
        <a:effectLst/>
      </c:spPr>
    </c:title>
    <c:autoTitleDeleted val="0"/>
    <c:plotArea>
      <c:layout/>
      <c:barChart>
        <c:barDir val="bar"/>
        <c:grouping val="clustered"/>
        <c:varyColors val="0"/>
        <c:ser>
          <c:idx val="0"/>
          <c:order val="0"/>
          <c:spPr>
            <a:solidFill>
              <a:schemeClr val="accent1"/>
            </a:solidFill>
            <a:ln>
              <a:noFill/>
            </a:ln>
            <a:effectLst/>
          </c:spPr>
          <c:invertIfNegative val="0"/>
          <c:cat>
            <c:strRef>
              <c:f>Sheet1!$A$3:$A$14</c:f>
              <c:strCache>
                <c:ptCount val="12"/>
                <c:pt idx="0">
                  <c:v>very unhappy </c:v>
                </c:pt>
                <c:pt idx="1">
                  <c:v>1</c:v>
                </c:pt>
                <c:pt idx="2">
                  <c:v>2</c:v>
                </c:pt>
                <c:pt idx="3">
                  <c:v>3</c:v>
                </c:pt>
                <c:pt idx="4">
                  <c:v>4</c:v>
                </c:pt>
                <c:pt idx="5">
                  <c:v>5</c:v>
                </c:pt>
                <c:pt idx="6">
                  <c:v>6</c:v>
                </c:pt>
                <c:pt idx="7">
                  <c:v>7</c:v>
                </c:pt>
                <c:pt idx="8">
                  <c:v>8</c:v>
                </c:pt>
                <c:pt idx="9">
                  <c:v>9</c:v>
                </c:pt>
                <c:pt idx="10">
                  <c:v>10</c:v>
                </c:pt>
                <c:pt idx="11">
                  <c:v>very happy</c:v>
                </c:pt>
              </c:strCache>
            </c:strRef>
          </c:cat>
          <c:val>
            <c:numRef>
              <c:f>Sheet1!$B$3:$B$14</c:f>
              <c:numCache>
                <c:formatCode>General</c:formatCode>
                <c:ptCount val="12"/>
                <c:pt idx="1">
                  <c:v>0.9</c:v>
                </c:pt>
                <c:pt idx="2">
                  <c:v>0.3</c:v>
                </c:pt>
                <c:pt idx="3">
                  <c:v>3.3</c:v>
                </c:pt>
                <c:pt idx="4">
                  <c:v>4.5999999999999996</c:v>
                </c:pt>
                <c:pt idx="5">
                  <c:v>15.9</c:v>
                </c:pt>
                <c:pt idx="6">
                  <c:v>14.6</c:v>
                </c:pt>
                <c:pt idx="7">
                  <c:v>18.100000000000001</c:v>
                </c:pt>
                <c:pt idx="8">
                  <c:v>24.1</c:v>
                </c:pt>
                <c:pt idx="9">
                  <c:v>10.199999999999999</c:v>
                </c:pt>
                <c:pt idx="10">
                  <c:v>7.8</c:v>
                </c:pt>
              </c:numCache>
            </c:numRef>
          </c:val>
        </c:ser>
        <c:dLbls>
          <c:showLegendKey val="0"/>
          <c:showVal val="0"/>
          <c:showCatName val="0"/>
          <c:showSerName val="0"/>
          <c:showPercent val="0"/>
          <c:showBubbleSize val="0"/>
        </c:dLbls>
        <c:gapWidth val="182"/>
        <c:axId val="228697984"/>
        <c:axId val="229152256"/>
      </c:barChart>
      <c:catAx>
        <c:axId val="22869798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2000" b="0" i="0" u="none" strike="noStrike" kern="1200" baseline="0">
                <a:solidFill>
                  <a:schemeClr val="tx1">
                    <a:lumMod val="65000"/>
                    <a:lumOff val="35000"/>
                  </a:schemeClr>
                </a:solidFill>
                <a:latin typeface="+mn-lt"/>
                <a:ea typeface="+mn-ea"/>
                <a:cs typeface="+mn-cs"/>
              </a:defRPr>
            </a:pPr>
            <a:endParaRPr lang="en-US"/>
          </a:p>
        </c:txPr>
        <c:crossAx val="229152256"/>
        <c:crosses val="autoZero"/>
        <c:auto val="1"/>
        <c:lblAlgn val="ctr"/>
        <c:lblOffset val="100"/>
        <c:noMultiLvlLbl val="0"/>
      </c:catAx>
      <c:valAx>
        <c:axId val="229152256"/>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ja-JP" sz="900" b="0" i="0" u="none" strike="noStrike" kern="1200" baseline="0">
                <a:solidFill>
                  <a:schemeClr val="tx1">
                    <a:lumMod val="65000"/>
                    <a:lumOff val="35000"/>
                  </a:schemeClr>
                </a:solidFill>
                <a:latin typeface="+mn-lt"/>
                <a:ea typeface="+mn-ea"/>
                <a:cs typeface="+mn-cs"/>
              </a:defRPr>
            </a:pPr>
            <a:endParaRPr lang="en-US"/>
          </a:p>
        </c:txPr>
        <c:crossAx val="22869798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lang="ja-JP" sz="2800" b="0" i="0" u="none" strike="noStrike" kern="1200" spc="0" baseline="0">
                <a:solidFill>
                  <a:schemeClr val="tx1">
                    <a:lumMod val="65000"/>
                    <a:lumOff val="35000"/>
                  </a:schemeClr>
                </a:solidFill>
                <a:latin typeface="+mn-lt"/>
                <a:ea typeface="+mn-ea"/>
                <a:cs typeface="+mn-cs"/>
              </a:defRPr>
            </a:pPr>
            <a:r>
              <a:rPr lang="en-US" altLang="ja-JP" sz="2800"/>
              <a:t>level</a:t>
            </a:r>
            <a:r>
              <a:rPr lang="en-US" altLang="ja-JP" sz="2800" baseline="0"/>
              <a:t> of health</a:t>
            </a:r>
            <a:endParaRPr lang="ja-JP" altLang="en-US" sz="2800"/>
          </a:p>
        </c:rich>
      </c:tx>
      <c:overlay val="0"/>
      <c:spPr>
        <a:noFill/>
        <a:ln>
          <a:noFill/>
        </a:ln>
        <a:effectLst/>
      </c:spPr>
    </c:title>
    <c:autoTitleDeleted val="0"/>
    <c:plotArea>
      <c:layout/>
      <c:barChart>
        <c:barDir val="bar"/>
        <c:grouping val="clustered"/>
        <c:varyColors val="0"/>
        <c:ser>
          <c:idx val="0"/>
          <c:order val="0"/>
          <c:spPr>
            <a:solidFill>
              <a:schemeClr val="accent1"/>
            </a:solidFill>
            <a:ln>
              <a:noFill/>
            </a:ln>
            <a:effectLst/>
          </c:spPr>
          <c:invertIfNegative val="0"/>
          <c:cat>
            <c:strRef>
              <c:f>Sheet1!$A$20:$A$25</c:f>
              <c:strCache>
                <c:ptCount val="6"/>
                <c:pt idx="0">
                  <c:v>unhealty</c:v>
                </c:pt>
                <c:pt idx="1">
                  <c:v>very bad</c:v>
                </c:pt>
                <c:pt idx="2">
                  <c:v>fairly bad</c:v>
                </c:pt>
                <c:pt idx="3">
                  <c:v>fairly healthy</c:v>
                </c:pt>
                <c:pt idx="4">
                  <c:v>very healthy</c:v>
                </c:pt>
                <c:pt idx="5">
                  <c:v>healthy</c:v>
                </c:pt>
              </c:strCache>
            </c:strRef>
          </c:cat>
          <c:val>
            <c:numRef>
              <c:f>Sheet1!$B$20:$B$25</c:f>
              <c:numCache>
                <c:formatCode>General</c:formatCode>
                <c:ptCount val="6"/>
                <c:pt idx="1">
                  <c:v>2.1</c:v>
                </c:pt>
                <c:pt idx="2">
                  <c:v>17.8</c:v>
                </c:pt>
                <c:pt idx="3">
                  <c:v>66.599999999999994</c:v>
                </c:pt>
                <c:pt idx="4">
                  <c:v>12.7</c:v>
                </c:pt>
              </c:numCache>
            </c:numRef>
          </c:val>
        </c:ser>
        <c:dLbls>
          <c:showLegendKey val="0"/>
          <c:showVal val="0"/>
          <c:showCatName val="0"/>
          <c:showSerName val="0"/>
          <c:showPercent val="0"/>
          <c:showBubbleSize val="0"/>
        </c:dLbls>
        <c:gapWidth val="182"/>
        <c:axId val="229259904"/>
        <c:axId val="231871232"/>
      </c:barChart>
      <c:catAx>
        <c:axId val="22925990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2000" b="0" i="0" u="none" strike="noStrike" kern="1200" baseline="0">
                <a:solidFill>
                  <a:schemeClr val="tx1">
                    <a:lumMod val="65000"/>
                    <a:lumOff val="35000"/>
                  </a:schemeClr>
                </a:solidFill>
                <a:latin typeface="+mn-lt"/>
                <a:ea typeface="+mn-ea"/>
                <a:cs typeface="+mn-cs"/>
              </a:defRPr>
            </a:pPr>
            <a:endParaRPr lang="en-US"/>
          </a:p>
        </c:txPr>
        <c:crossAx val="231871232"/>
        <c:crosses val="autoZero"/>
        <c:auto val="1"/>
        <c:lblAlgn val="ctr"/>
        <c:lblOffset val="100"/>
        <c:noMultiLvlLbl val="0"/>
      </c:catAx>
      <c:valAx>
        <c:axId val="231871232"/>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ja-JP" sz="900" b="0" i="0" u="none" strike="noStrike" kern="1200" baseline="0">
                <a:solidFill>
                  <a:schemeClr val="tx1">
                    <a:lumMod val="65000"/>
                    <a:lumOff val="35000"/>
                  </a:schemeClr>
                </a:solidFill>
                <a:latin typeface="+mn-lt"/>
                <a:ea typeface="+mn-ea"/>
                <a:cs typeface="+mn-cs"/>
              </a:defRPr>
            </a:pPr>
            <a:endParaRPr lang="en-US"/>
          </a:p>
        </c:txPr>
        <c:crossAx val="22925990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2">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5FE01EA-B1AB-4A5D-8D25-79FF581232E2}" type="doc">
      <dgm:prSet loTypeId="urn:microsoft.com/office/officeart/2005/8/layout/gear1" loCatId="process" qsTypeId="urn:microsoft.com/office/officeart/2005/8/quickstyle/simple1" qsCatId="simple" csTypeId="urn:microsoft.com/office/officeart/2005/8/colors/accent1_2" csCatId="accent1" phldr="1"/>
      <dgm:spPr/>
    </dgm:pt>
    <dgm:pt modelId="{784C5B1A-8F06-4E1C-A72D-408A8724DEBF}">
      <dgm:prSet phldrT="[テキスト]" custT="1"/>
      <dgm:spPr/>
      <dgm:t>
        <a:bodyPr/>
        <a:lstStyle/>
        <a:p>
          <a:r>
            <a:rPr kumimoji="1" lang="en-US" altLang="ja-JP" sz="2400" dirty="0" smtClean="0">
              <a:solidFill>
                <a:schemeClr val="tx1"/>
              </a:solidFill>
            </a:rPr>
            <a:t>Social security and social capital</a:t>
          </a:r>
          <a:endParaRPr kumimoji="1" lang="ja-JP" altLang="en-US" sz="2400" dirty="0">
            <a:solidFill>
              <a:schemeClr val="tx1"/>
            </a:solidFill>
          </a:endParaRPr>
        </a:p>
      </dgm:t>
    </dgm:pt>
    <dgm:pt modelId="{C6D988BB-7CDC-44AB-9A12-BFBEB02772F4}" type="parTrans" cxnId="{6B041882-DD72-46B8-AB48-583D9706284F}">
      <dgm:prSet/>
      <dgm:spPr/>
      <dgm:t>
        <a:bodyPr/>
        <a:lstStyle/>
        <a:p>
          <a:endParaRPr kumimoji="1" lang="ja-JP" altLang="en-US"/>
        </a:p>
      </dgm:t>
    </dgm:pt>
    <dgm:pt modelId="{D3A786ED-EE7E-43AD-8239-DB53656B0BDB}" type="sibTrans" cxnId="{6B041882-DD72-46B8-AB48-583D9706284F}">
      <dgm:prSet/>
      <dgm:spPr/>
      <dgm:t>
        <a:bodyPr/>
        <a:lstStyle/>
        <a:p>
          <a:endParaRPr kumimoji="1" lang="ja-JP" altLang="en-US"/>
        </a:p>
      </dgm:t>
    </dgm:pt>
    <dgm:pt modelId="{AA6BC73C-BA81-4549-B56E-D4FAC60FAEB2}">
      <dgm:prSet phldrT="[テキスト]" custT="1"/>
      <dgm:spPr/>
      <dgm:t>
        <a:bodyPr/>
        <a:lstStyle/>
        <a:p>
          <a:r>
            <a:rPr kumimoji="1" lang="en-US" altLang="ja-JP" sz="1600" dirty="0" smtClean="0">
              <a:solidFill>
                <a:schemeClr val="tx1"/>
              </a:solidFill>
            </a:rPr>
            <a:t>Mental health and Happiness</a:t>
          </a:r>
          <a:endParaRPr kumimoji="1" lang="ja-JP" altLang="en-US" sz="1600" dirty="0">
            <a:solidFill>
              <a:schemeClr val="tx1"/>
            </a:solidFill>
          </a:endParaRPr>
        </a:p>
      </dgm:t>
    </dgm:pt>
    <dgm:pt modelId="{872BF32E-0A02-47BD-A6CE-24240158182F}" type="parTrans" cxnId="{A03FDB6A-92BE-4B96-8D63-9165B4CD0718}">
      <dgm:prSet/>
      <dgm:spPr/>
      <dgm:t>
        <a:bodyPr/>
        <a:lstStyle/>
        <a:p>
          <a:endParaRPr kumimoji="1" lang="ja-JP" altLang="en-US"/>
        </a:p>
      </dgm:t>
    </dgm:pt>
    <dgm:pt modelId="{8B8D475B-210E-488A-B300-4A3CC5D911F8}" type="sibTrans" cxnId="{A03FDB6A-92BE-4B96-8D63-9165B4CD0718}">
      <dgm:prSet/>
      <dgm:spPr/>
      <dgm:t>
        <a:bodyPr/>
        <a:lstStyle/>
        <a:p>
          <a:endParaRPr kumimoji="1" lang="ja-JP" altLang="en-US"/>
        </a:p>
      </dgm:t>
    </dgm:pt>
    <dgm:pt modelId="{69EEAB4F-75FA-4E00-A2F7-A493457D447F}">
      <dgm:prSet phldrT="[テキスト]"/>
      <dgm:spPr/>
      <dgm:t>
        <a:bodyPr/>
        <a:lstStyle/>
        <a:p>
          <a:r>
            <a:rPr kumimoji="1" lang="en-US" altLang="ja-JP" dirty="0" smtClean="0">
              <a:solidFill>
                <a:schemeClr val="tx1"/>
              </a:solidFill>
            </a:rPr>
            <a:t>Physical Health</a:t>
          </a:r>
          <a:endParaRPr kumimoji="1" lang="ja-JP" altLang="en-US" dirty="0">
            <a:solidFill>
              <a:schemeClr val="tx1"/>
            </a:solidFill>
          </a:endParaRPr>
        </a:p>
      </dgm:t>
    </dgm:pt>
    <dgm:pt modelId="{E3252D37-CE18-4C9A-9335-9BFE6CD01640}" type="parTrans" cxnId="{89D88168-0904-4244-A80B-28175B49309F}">
      <dgm:prSet/>
      <dgm:spPr/>
      <dgm:t>
        <a:bodyPr/>
        <a:lstStyle/>
        <a:p>
          <a:endParaRPr kumimoji="1" lang="ja-JP" altLang="en-US"/>
        </a:p>
      </dgm:t>
    </dgm:pt>
    <dgm:pt modelId="{12C530AB-0542-48E5-B06A-8D1D8D8BB22D}" type="sibTrans" cxnId="{89D88168-0904-4244-A80B-28175B49309F}">
      <dgm:prSet/>
      <dgm:spPr/>
      <dgm:t>
        <a:bodyPr/>
        <a:lstStyle/>
        <a:p>
          <a:endParaRPr kumimoji="1" lang="ja-JP" altLang="en-US"/>
        </a:p>
      </dgm:t>
    </dgm:pt>
    <dgm:pt modelId="{B012A3AF-4A0A-4B51-8E6A-5367A4B753A5}" type="pres">
      <dgm:prSet presAssocID="{75FE01EA-B1AB-4A5D-8D25-79FF581232E2}" presName="composite" presStyleCnt="0">
        <dgm:presLayoutVars>
          <dgm:chMax val="3"/>
          <dgm:animLvl val="lvl"/>
          <dgm:resizeHandles val="exact"/>
        </dgm:presLayoutVars>
      </dgm:prSet>
      <dgm:spPr/>
    </dgm:pt>
    <dgm:pt modelId="{2D4269EE-6654-4800-A5A1-1621B5EC05E6}" type="pres">
      <dgm:prSet presAssocID="{784C5B1A-8F06-4E1C-A72D-408A8724DEBF}" presName="gear1" presStyleLbl="node1" presStyleIdx="0" presStyleCnt="3">
        <dgm:presLayoutVars>
          <dgm:chMax val="1"/>
          <dgm:bulletEnabled val="1"/>
        </dgm:presLayoutVars>
      </dgm:prSet>
      <dgm:spPr/>
      <dgm:t>
        <a:bodyPr/>
        <a:lstStyle/>
        <a:p>
          <a:endParaRPr kumimoji="1" lang="ja-JP" altLang="en-US"/>
        </a:p>
      </dgm:t>
    </dgm:pt>
    <dgm:pt modelId="{6E261239-4C38-41FB-9EC0-D94A1910E5EC}" type="pres">
      <dgm:prSet presAssocID="{784C5B1A-8F06-4E1C-A72D-408A8724DEBF}" presName="gear1srcNode" presStyleLbl="node1" presStyleIdx="0" presStyleCnt="3"/>
      <dgm:spPr/>
      <dgm:t>
        <a:bodyPr/>
        <a:lstStyle/>
        <a:p>
          <a:endParaRPr kumimoji="1" lang="ja-JP" altLang="en-US"/>
        </a:p>
      </dgm:t>
    </dgm:pt>
    <dgm:pt modelId="{7E31247C-6943-467D-B287-231D412D0887}" type="pres">
      <dgm:prSet presAssocID="{784C5B1A-8F06-4E1C-A72D-408A8724DEBF}" presName="gear1dstNode" presStyleLbl="node1" presStyleIdx="0" presStyleCnt="3"/>
      <dgm:spPr/>
      <dgm:t>
        <a:bodyPr/>
        <a:lstStyle/>
        <a:p>
          <a:endParaRPr kumimoji="1" lang="ja-JP" altLang="en-US"/>
        </a:p>
      </dgm:t>
    </dgm:pt>
    <dgm:pt modelId="{A49DC70E-7D54-4013-A1E3-046030EEE123}" type="pres">
      <dgm:prSet presAssocID="{AA6BC73C-BA81-4549-B56E-D4FAC60FAEB2}" presName="gear2" presStyleLbl="node1" presStyleIdx="1" presStyleCnt="3" custScaleX="129785" custScaleY="117044">
        <dgm:presLayoutVars>
          <dgm:chMax val="1"/>
          <dgm:bulletEnabled val="1"/>
        </dgm:presLayoutVars>
      </dgm:prSet>
      <dgm:spPr/>
      <dgm:t>
        <a:bodyPr/>
        <a:lstStyle/>
        <a:p>
          <a:endParaRPr kumimoji="1" lang="ja-JP" altLang="en-US"/>
        </a:p>
      </dgm:t>
    </dgm:pt>
    <dgm:pt modelId="{51EA6A9E-E77B-4E50-87B7-AB7E8D7D27D5}" type="pres">
      <dgm:prSet presAssocID="{AA6BC73C-BA81-4549-B56E-D4FAC60FAEB2}" presName="gear2srcNode" presStyleLbl="node1" presStyleIdx="1" presStyleCnt="3"/>
      <dgm:spPr/>
      <dgm:t>
        <a:bodyPr/>
        <a:lstStyle/>
        <a:p>
          <a:endParaRPr kumimoji="1" lang="ja-JP" altLang="en-US"/>
        </a:p>
      </dgm:t>
    </dgm:pt>
    <dgm:pt modelId="{C5AB43F8-3DF8-4F00-A76D-27BA37E3D8CA}" type="pres">
      <dgm:prSet presAssocID="{AA6BC73C-BA81-4549-B56E-D4FAC60FAEB2}" presName="gear2dstNode" presStyleLbl="node1" presStyleIdx="1" presStyleCnt="3"/>
      <dgm:spPr/>
      <dgm:t>
        <a:bodyPr/>
        <a:lstStyle/>
        <a:p>
          <a:endParaRPr kumimoji="1" lang="ja-JP" altLang="en-US"/>
        </a:p>
      </dgm:t>
    </dgm:pt>
    <dgm:pt modelId="{D581A9FC-965F-4B3C-9CBC-6528BAC8B348}" type="pres">
      <dgm:prSet presAssocID="{69EEAB4F-75FA-4E00-A2F7-A493457D447F}" presName="gear3" presStyleLbl="node1" presStyleIdx="2" presStyleCnt="3"/>
      <dgm:spPr/>
      <dgm:t>
        <a:bodyPr/>
        <a:lstStyle/>
        <a:p>
          <a:endParaRPr kumimoji="1" lang="ja-JP" altLang="en-US"/>
        </a:p>
      </dgm:t>
    </dgm:pt>
    <dgm:pt modelId="{3CF89DBB-07DF-4732-899F-5D026AFD8656}" type="pres">
      <dgm:prSet presAssocID="{69EEAB4F-75FA-4E00-A2F7-A493457D447F}" presName="gear3tx" presStyleLbl="node1" presStyleIdx="2" presStyleCnt="3">
        <dgm:presLayoutVars>
          <dgm:chMax val="1"/>
          <dgm:bulletEnabled val="1"/>
        </dgm:presLayoutVars>
      </dgm:prSet>
      <dgm:spPr/>
      <dgm:t>
        <a:bodyPr/>
        <a:lstStyle/>
        <a:p>
          <a:endParaRPr kumimoji="1" lang="ja-JP" altLang="en-US"/>
        </a:p>
      </dgm:t>
    </dgm:pt>
    <dgm:pt modelId="{AA93F9AD-B87F-448E-ACE6-EF64096B91B4}" type="pres">
      <dgm:prSet presAssocID="{69EEAB4F-75FA-4E00-A2F7-A493457D447F}" presName="gear3srcNode" presStyleLbl="node1" presStyleIdx="2" presStyleCnt="3"/>
      <dgm:spPr/>
      <dgm:t>
        <a:bodyPr/>
        <a:lstStyle/>
        <a:p>
          <a:endParaRPr kumimoji="1" lang="ja-JP" altLang="en-US"/>
        </a:p>
      </dgm:t>
    </dgm:pt>
    <dgm:pt modelId="{C7AC2BC7-2166-44A2-94AC-7CADB9F082A2}" type="pres">
      <dgm:prSet presAssocID="{69EEAB4F-75FA-4E00-A2F7-A493457D447F}" presName="gear3dstNode" presStyleLbl="node1" presStyleIdx="2" presStyleCnt="3"/>
      <dgm:spPr/>
      <dgm:t>
        <a:bodyPr/>
        <a:lstStyle/>
        <a:p>
          <a:endParaRPr kumimoji="1" lang="ja-JP" altLang="en-US"/>
        </a:p>
      </dgm:t>
    </dgm:pt>
    <dgm:pt modelId="{AB5386A6-A7B0-4537-B258-6DB13F54C553}" type="pres">
      <dgm:prSet presAssocID="{D3A786ED-EE7E-43AD-8239-DB53656B0BDB}" presName="connector1" presStyleLbl="sibTrans2D1" presStyleIdx="0" presStyleCnt="3"/>
      <dgm:spPr/>
      <dgm:t>
        <a:bodyPr/>
        <a:lstStyle/>
        <a:p>
          <a:endParaRPr kumimoji="1" lang="ja-JP" altLang="en-US"/>
        </a:p>
      </dgm:t>
    </dgm:pt>
    <dgm:pt modelId="{FC296815-EDA7-4242-A22B-43409FED7132}" type="pres">
      <dgm:prSet presAssocID="{8B8D475B-210E-488A-B300-4A3CC5D911F8}" presName="connector2" presStyleLbl="sibTrans2D1" presStyleIdx="1" presStyleCnt="3"/>
      <dgm:spPr/>
      <dgm:t>
        <a:bodyPr/>
        <a:lstStyle/>
        <a:p>
          <a:endParaRPr kumimoji="1" lang="ja-JP" altLang="en-US"/>
        </a:p>
      </dgm:t>
    </dgm:pt>
    <dgm:pt modelId="{885CCEEB-CB39-4049-AC8C-7F6132E61248}" type="pres">
      <dgm:prSet presAssocID="{12C530AB-0542-48E5-B06A-8D1D8D8BB22D}" presName="connector3" presStyleLbl="sibTrans2D1" presStyleIdx="2" presStyleCnt="3"/>
      <dgm:spPr/>
      <dgm:t>
        <a:bodyPr/>
        <a:lstStyle/>
        <a:p>
          <a:endParaRPr kumimoji="1" lang="ja-JP" altLang="en-US"/>
        </a:p>
      </dgm:t>
    </dgm:pt>
  </dgm:ptLst>
  <dgm:cxnLst>
    <dgm:cxn modelId="{E6CEDA4C-2369-4EBE-BAB6-A14D18A573F7}" type="presOf" srcId="{8B8D475B-210E-488A-B300-4A3CC5D911F8}" destId="{FC296815-EDA7-4242-A22B-43409FED7132}" srcOrd="0" destOrd="0" presId="urn:microsoft.com/office/officeart/2005/8/layout/gear1"/>
    <dgm:cxn modelId="{89D88168-0904-4244-A80B-28175B49309F}" srcId="{75FE01EA-B1AB-4A5D-8D25-79FF581232E2}" destId="{69EEAB4F-75FA-4E00-A2F7-A493457D447F}" srcOrd="2" destOrd="0" parTransId="{E3252D37-CE18-4C9A-9335-9BFE6CD01640}" sibTransId="{12C530AB-0542-48E5-B06A-8D1D8D8BB22D}"/>
    <dgm:cxn modelId="{6FE9CEF1-3E32-4FC1-AFBA-6F851EF0F39C}" type="presOf" srcId="{AA6BC73C-BA81-4549-B56E-D4FAC60FAEB2}" destId="{C5AB43F8-3DF8-4F00-A76D-27BA37E3D8CA}" srcOrd="2" destOrd="0" presId="urn:microsoft.com/office/officeart/2005/8/layout/gear1"/>
    <dgm:cxn modelId="{02461C0E-D09B-4A00-B761-46E963E7F69A}" type="presOf" srcId="{AA6BC73C-BA81-4549-B56E-D4FAC60FAEB2}" destId="{51EA6A9E-E77B-4E50-87B7-AB7E8D7D27D5}" srcOrd="1" destOrd="0" presId="urn:microsoft.com/office/officeart/2005/8/layout/gear1"/>
    <dgm:cxn modelId="{31376351-C18C-49FA-B499-BC6B38203A1C}" type="presOf" srcId="{784C5B1A-8F06-4E1C-A72D-408A8724DEBF}" destId="{2D4269EE-6654-4800-A5A1-1621B5EC05E6}" srcOrd="0" destOrd="0" presId="urn:microsoft.com/office/officeart/2005/8/layout/gear1"/>
    <dgm:cxn modelId="{A03FDB6A-92BE-4B96-8D63-9165B4CD0718}" srcId="{75FE01EA-B1AB-4A5D-8D25-79FF581232E2}" destId="{AA6BC73C-BA81-4549-B56E-D4FAC60FAEB2}" srcOrd="1" destOrd="0" parTransId="{872BF32E-0A02-47BD-A6CE-24240158182F}" sibTransId="{8B8D475B-210E-488A-B300-4A3CC5D911F8}"/>
    <dgm:cxn modelId="{6B041882-DD72-46B8-AB48-583D9706284F}" srcId="{75FE01EA-B1AB-4A5D-8D25-79FF581232E2}" destId="{784C5B1A-8F06-4E1C-A72D-408A8724DEBF}" srcOrd="0" destOrd="0" parTransId="{C6D988BB-7CDC-44AB-9A12-BFBEB02772F4}" sibTransId="{D3A786ED-EE7E-43AD-8239-DB53656B0BDB}"/>
    <dgm:cxn modelId="{0728366C-3439-4368-99E5-5F19EB9749CD}" type="presOf" srcId="{69EEAB4F-75FA-4E00-A2F7-A493457D447F}" destId="{C7AC2BC7-2166-44A2-94AC-7CADB9F082A2}" srcOrd="3" destOrd="0" presId="urn:microsoft.com/office/officeart/2005/8/layout/gear1"/>
    <dgm:cxn modelId="{0354749A-8FE4-4613-B934-811821D2DB84}" type="presOf" srcId="{D3A786ED-EE7E-43AD-8239-DB53656B0BDB}" destId="{AB5386A6-A7B0-4537-B258-6DB13F54C553}" srcOrd="0" destOrd="0" presId="urn:microsoft.com/office/officeart/2005/8/layout/gear1"/>
    <dgm:cxn modelId="{2A04501B-F7E1-4CCD-829C-AC5FACDA4C44}" type="presOf" srcId="{69EEAB4F-75FA-4E00-A2F7-A493457D447F}" destId="{3CF89DBB-07DF-4732-899F-5D026AFD8656}" srcOrd="1" destOrd="0" presId="urn:microsoft.com/office/officeart/2005/8/layout/gear1"/>
    <dgm:cxn modelId="{3036711D-C4AC-4216-BCBC-AE2DEEFF80C2}" type="presOf" srcId="{AA6BC73C-BA81-4549-B56E-D4FAC60FAEB2}" destId="{A49DC70E-7D54-4013-A1E3-046030EEE123}" srcOrd="0" destOrd="0" presId="urn:microsoft.com/office/officeart/2005/8/layout/gear1"/>
    <dgm:cxn modelId="{FBC8ED1B-B9DA-4DB7-8F2F-D7FF69DBEF67}" type="presOf" srcId="{75FE01EA-B1AB-4A5D-8D25-79FF581232E2}" destId="{B012A3AF-4A0A-4B51-8E6A-5367A4B753A5}" srcOrd="0" destOrd="0" presId="urn:microsoft.com/office/officeart/2005/8/layout/gear1"/>
    <dgm:cxn modelId="{5AF73D0A-A661-4A96-A966-516251FFC9DC}" type="presOf" srcId="{784C5B1A-8F06-4E1C-A72D-408A8724DEBF}" destId="{7E31247C-6943-467D-B287-231D412D0887}" srcOrd="2" destOrd="0" presId="urn:microsoft.com/office/officeart/2005/8/layout/gear1"/>
    <dgm:cxn modelId="{B6B511C0-0EBA-4E66-B0AD-32B7AA08E4F3}" type="presOf" srcId="{69EEAB4F-75FA-4E00-A2F7-A493457D447F}" destId="{AA93F9AD-B87F-448E-ACE6-EF64096B91B4}" srcOrd="2" destOrd="0" presId="urn:microsoft.com/office/officeart/2005/8/layout/gear1"/>
    <dgm:cxn modelId="{8A19219B-1658-4CB1-99D4-2B2AAA053D69}" type="presOf" srcId="{784C5B1A-8F06-4E1C-A72D-408A8724DEBF}" destId="{6E261239-4C38-41FB-9EC0-D94A1910E5EC}" srcOrd="1" destOrd="0" presId="urn:microsoft.com/office/officeart/2005/8/layout/gear1"/>
    <dgm:cxn modelId="{B4375E41-6014-49C6-911A-6BDBCC72CB76}" type="presOf" srcId="{69EEAB4F-75FA-4E00-A2F7-A493457D447F}" destId="{D581A9FC-965F-4B3C-9CBC-6528BAC8B348}" srcOrd="0" destOrd="0" presId="urn:microsoft.com/office/officeart/2005/8/layout/gear1"/>
    <dgm:cxn modelId="{B927693E-0A0B-4E42-A2A8-E8E07A53E1E0}" type="presOf" srcId="{12C530AB-0542-48E5-B06A-8D1D8D8BB22D}" destId="{885CCEEB-CB39-4049-AC8C-7F6132E61248}" srcOrd="0" destOrd="0" presId="urn:microsoft.com/office/officeart/2005/8/layout/gear1"/>
    <dgm:cxn modelId="{F581880F-D3F3-4148-A8A5-CFA133F2494E}" type="presParOf" srcId="{B012A3AF-4A0A-4B51-8E6A-5367A4B753A5}" destId="{2D4269EE-6654-4800-A5A1-1621B5EC05E6}" srcOrd="0" destOrd="0" presId="urn:microsoft.com/office/officeart/2005/8/layout/gear1"/>
    <dgm:cxn modelId="{EC45346C-CF6F-4DB6-BC60-922ECB5140A6}" type="presParOf" srcId="{B012A3AF-4A0A-4B51-8E6A-5367A4B753A5}" destId="{6E261239-4C38-41FB-9EC0-D94A1910E5EC}" srcOrd="1" destOrd="0" presId="urn:microsoft.com/office/officeart/2005/8/layout/gear1"/>
    <dgm:cxn modelId="{C2135EC9-F390-4F4C-9839-FC6469E425F1}" type="presParOf" srcId="{B012A3AF-4A0A-4B51-8E6A-5367A4B753A5}" destId="{7E31247C-6943-467D-B287-231D412D0887}" srcOrd="2" destOrd="0" presId="urn:microsoft.com/office/officeart/2005/8/layout/gear1"/>
    <dgm:cxn modelId="{78FA26CF-A68C-4141-B46E-3FA76B4D515E}" type="presParOf" srcId="{B012A3AF-4A0A-4B51-8E6A-5367A4B753A5}" destId="{A49DC70E-7D54-4013-A1E3-046030EEE123}" srcOrd="3" destOrd="0" presId="urn:microsoft.com/office/officeart/2005/8/layout/gear1"/>
    <dgm:cxn modelId="{7B1B6762-C485-418A-B353-B69F27E97D2B}" type="presParOf" srcId="{B012A3AF-4A0A-4B51-8E6A-5367A4B753A5}" destId="{51EA6A9E-E77B-4E50-87B7-AB7E8D7D27D5}" srcOrd="4" destOrd="0" presId="urn:microsoft.com/office/officeart/2005/8/layout/gear1"/>
    <dgm:cxn modelId="{6019A804-066B-44AD-BB84-2BE861D2886B}" type="presParOf" srcId="{B012A3AF-4A0A-4B51-8E6A-5367A4B753A5}" destId="{C5AB43F8-3DF8-4F00-A76D-27BA37E3D8CA}" srcOrd="5" destOrd="0" presId="urn:microsoft.com/office/officeart/2005/8/layout/gear1"/>
    <dgm:cxn modelId="{F061B104-F4B1-4161-9F9C-DBDEEB591EFA}" type="presParOf" srcId="{B012A3AF-4A0A-4B51-8E6A-5367A4B753A5}" destId="{D581A9FC-965F-4B3C-9CBC-6528BAC8B348}" srcOrd="6" destOrd="0" presId="urn:microsoft.com/office/officeart/2005/8/layout/gear1"/>
    <dgm:cxn modelId="{5D0E4664-B33D-4B86-BBD1-F1EB10259587}" type="presParOf" srcId="{B012A3AF-4A0A-4B51-8E6A-5367A4B753A5}" destId="{3CF89DBB-07DF-4732-899F-5D026AFD8656}" srcOrd="7" destOrd="0" presId="urn:microsoft.com/office/officeart/2005/8/layout/gear1"/>
    <dgm:cxn modelId="{46F0252F-318A-4B94-B782-9DDF2930EB00}" type="presParOf" srcId="{B012A3AF-4A0A-4B51-8E6A-5367A4B753A5}" destId="{AA93F9AD-B87F-448E-ACE6-EF64096B91B4}" srcOrd="8" destOrd="0" presId="urn:microsoft.com/office/officeart/2005/8/layout/gear1"/>
    <dgm:cxn modelId="{1E31B05D-089F-4FD0-AE8C-F28DBCC58B69}" type="presParOf" srcId="{B012A3AF-4A0A-4B51-8E6A-5367A4B753A5}" destId="{C7AC2BC7-2166-44A2-94AC-7CADB9F082A2}" srcOrd="9" destOrd="0" presId="urn:microsoft.com/office/officeart/2005/8/layout/gear1"/>
    <dgm:cxn modelId="{35428436-B0EE-40F3-B65E-3AC6A1335534}" type="presParOf" srcId="{B012A3AF-4A0A-4B51-8E6A-5367A4B753A5}" destId="{AB5386A6-A7B0-4537-B258-6DB13F54C553}" srcOrd="10" destOrd="0" presId="urn:microsoft.com/office/officeart/2005/8/layout/gear1"/>
    <dgm:cxn modelId="{1D61DD04-57C2-4AAE-B840-F3C7088B9485}" type="presParOf" srcId="{B012A3AF-4A0A-4B51-8E6A-5367A4B753A5}" destId="{FC296815-EDA7-4242-A22B-43409FED7132}" srcOrd="11" destOrd="0" presId="urn:microsoft.com/office/officeart/2005/8/layout/gear1"/>
    <dgm:cxn modelId="{DBBE5C7E-A776-453C-B23F-AE7C476B5420}" type="presParOf" srcId="{B012A3AF-4A0A-4B51-8E6A-5367A4B753A5}" destId="{885CCEEB-CB39-4049-AC8C-7F6132E61248}" srcOrd="12" destOrd="0" presId="urn:microsoft.com/office/officeart/2005/8/layout/gear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4269EE-6654-4800-A5A1-1621B5EC05E6}">
      <dsp:nvSpPr>
        <dsp:cNvPr id="0" name=""/>
        <dsp:cNvSpPr/>
      </dsp:nvSpPr>
      <dsp:spPr>
        <a:xfrm>
          <a:off x="3888501" y="2036683"/>
          <a:ext cx="2489279" cy="2489279"/>
        </a:xfrm>
        <a:prstGeom prst="gear9">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kumimoji="1" lang="en-US" altLang="ja-JP" sz="2400" kern="1200" dirty="0" smtClean="0">
              <a:solidFill>
                <a:schemeClr val="tx1"/>
              </a:solidFill>
            </a:rPr>
            <a:t>Social security and social capital</a:t>
          </a:r>
          <a:endParaRPr kumimoji="1" lang="ja-JP" altLang="en-US" sz="2400" kern="1200" dirty="0">
            <a:solidFill>
              <a:schemeClr val="tx1"/>
            </a:solidFill>
          </a:endParaRPr>
        </a:p>
      </dsp:txBody>
      <dsp:txXfrm>
        <a:off x="4388957" y="2619785"/>
        <a:ext cx="1488367" cy="1279541"/>
      </dsp:txXfrm>
    </dsp:sp>
    <dsp:sp modelId="{A49DC70E-7D54-4013-A1E3-046030EEE123}">
      <dsp:nvSpPr>
        <dsp:cNvPr id="0" name=""/>
        <dsp:cNvSpPr/>
      </dsp:nvSpPr>
      <dsp:spPr>
        <a:xfrm>
          <a:off x="2170582" y="1294027"/>
          <a:ext cx="2349608" cy="2118947"/>
        </a:xfrm>
        <a:prstGeom prst="gear6">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kumimoji="1" lang="en-US" altLang="ja-JP" sz="1600" kern="1200" dirty="0" smtClean="0">
              <a:solidFill>
                <a:schemeClr val="tx1"/>
              </a:solidFill>
            </a:rPr>
            <a:t>Mental health and Happiness</a:t>
          </a:r>
          <a:endParaRPr kumimoji="1" lang="ja-JP" altLang="en-US" sz="1600" kern="1200" dirty="0">
            <a:solidFill>
              <a:schemeClr val="tx1"/>
            </a:solidFill>
          </a:endParaRPr>
        </a:p>
      </dsp:txBody>
      <dsp:txXfrm>
        <a:off x="2737563" y="1830702"/>
        <a:ext cx="1215646" cy="1045597"/>
      </dsp:txXfrm>
    </dsp:sp>
    <dsp:sp modelId="{D581A9FC-965F-4B3C-9CBC-6528BAC8B348}">
      <dsp:nvSpPr>
        <dsp:cNvPr id="0" name=""/>
        <dsp:cNvSpPr/>
      </dsp:nvSpPr>
      <dsp:spPr>
        <a:xfrm rot="20700000">
          <a:off x="3454194" y="199327"/>
          <a:ext cx="1773807" cy="1773807"/>
        </a:xfrm>
        <a:prstGeom prst="gear6">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kumimoji="1" lang="en-US" altLang="ja-JP" sz="2000" kern="1200" dirty="0" smtClean="0">
              <a:solidFill>
                <a:schemeClr val="tx1"/>
              </a:solidFill>
            </a:rPr>
            <a:t>Physical Health</a:t>
          </a:r>
          <a:endParaRPr kumimoji="1" lang="ja-JP" altLang="en-US" sz="2000" kern="1200" dirty="0">
            <a:solidFill>
              <a:schemeClr val="tx1"/>
            </a:solidFill>
          </a:endParaRPr>
        </a:p>
      </dsp:txBody>
      <dsp:txXfrm rot="-20700000">
        <a:off x="3843242" y="588375"/>
        <a:ext cx="995711" cy="995711"/>
      </dsp:txXfrm>
    </dsp:sp>
    <dsp:sp modelId="{AB5386A6-A7B0-4537-B258-6DB13F54C553}">
      <dsp:nvSpPr>
        <dsp:cNvPr id="0" name=""/>
        <dsp:cNvSpPr/>
      </dsp:nvSpPr>
      <dsp:spPr>
        <a:xfrm>
          <a:off x="3700746" y="1658974"/>
          <a:ext cx="3186277" cy="3186277"/>
        </a:xfrm>
        <a:prstGeom prst="circularArrow">
          <a:avLst>
            <a:gd name="adj1" fmla="val 4687"/>
            <a:gd name="adj2" fmla="val 299029"/>
            <a:gd name="adj3" fmla="val 2523572"/>
            <a:gd name="adj4" fmla="val 15845412"/>
            <a:gd name="adj5" fmla="val 5469"/>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C296815-EDA7-4242-A22B-43409FED7132}">
      <dsp:nvSpPr>
        <dsp:cNvPr id="0" name=""/>
        <dsp:cNvSpPr/>
      </dsp:nvSpPr>
      <dsp:spPr>
        <a:xfrm>
          <a:off x="2119577" y="1046315"/>
          <a:ext cx="2315030" cy="2315030"/>
        </a:xfrm>
        <a:prstGeom prst="leftCircularArrow">
          <a:avLst>
            <a:gd name="adj1" fmla="val 6452"/>
            <a:gd name="adj2" fmla="val 429999"/>
            <a:gd name="adj3" fmla="val 10489124"/>
            <a:gd name="adj4" fmla="val 14837806"/>
            <a:gd name="adj5" fmla="val 7527"/>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85CCEEB-CB39-4049-AC8C-7F6132E61248}">
      <dsp:nvSpPr>
        <dsp:cNvPr id="0" name=""/>
        <dsp:cNvSpPr/>
      </dsp:nvSpPr>
      <dsp:spPr>
        <a:xfrm>
          <a:off x="3043894" y="-190626"/>
          <a:ext cx="2496068" cy="2496068"/>
        </a:xfrm>
        <a:prstGeom prst="circularArrow">
          <a:avLst>
            <a:gd name="adj1" fmla="val 5984"/>
            <a:gd name="adj2" fmla="val 394124"/>
            <a:gd name="adj3" fmla="val 13313824"/>
            <a:gd name="adj4" fmla="val 10508221"/>
            <a:gd name="adj5" fmla="val 698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2918831" cy="4933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vl1pPr>
          </a:lstStyle>
          <a:p>
            <a:endParaRPr lang="en-US" altLang="ja-JP"/>
          </a:p>
        </p:txBody>
      </p:sp>
      <p:sp>
        <p:nvSpPr>
          <p:cNvPr id="20483" name="Rectangle 3"/>
          <p:cNvSpPr>
            <a:spLocks noGrp="1" noChangeArrowheads="1"/>
          </p:cNvSpPr>
          <p:nvPr>
            <p:ph type="dt" idx="1"/>
          </p:nvPr>
        </p:nvSpPr>
        <p:spPr bwMode="auto">
          <a:xfrm>
            <a:off x="3815373" y="0"/>
            <a:ext cx="2918831" cy="4933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ja-JP"/>
          </a:p>
        </p:txBody>
      </p:sp>
      <p:sp>
        <p:nvSpPr>
          <p:cNvPr id="20484" name="Rectangle 4"/>
          <p:cNvSpPr>
            <a:spLocks noGrp="1" noRot="1" noChangeAspect="1" noChangeArrowheads="1" noTextEdit="1"/>
          </p:cNvSpPr>
          <p:nvPr>
            <p:ph type="sldImg" idx="2"/>
          </p:nvPr>
        </p:nvSpPr>
        <p:spPr bwMode="auto">
          <a:xfrm>
            <a:off x="901700" y="739775"/>
            <a:ext cx="4932363" cy="3700463"/>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485" name="Rectangle 5"/>
          <p:cNvSpPr>
            <a:spLocks noGrp="1" noChangeArrowheads="1"/>
          </p:cNvSpPr>
          <p:nvPr>
            <p:ph type="body" sz="quarter" idx="3"/>
          </p:nvPr>
        </p:nvSpPr>
        <p:spPr bwMode="auto">
          <a:xfrm>
            <a:off x="673577" y="4686499"/>
            <a:ext cx="5388610" cy="4439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20486" name="Rectangle 6"/>
          <p:cNvSpPr>
            <a:spLocks noGrp="1" noChangeArrowheads="1"/>
          </p:cNvSpPr>
          <p:nvPr>
            <p:ph type="ftr" sz="quarter" idx="4"/>
          </p:nvPr>
        </p:nvSpPr>
        <p:spPr bwMode="auto">
          <a:xfrm>
            <a:off x="0" y="9371285"/>
            <a:ext cx="2918831" cy="4933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vl1pPr>
          </a:lstStyle>
          <a:p>
            <a:endParaRPr lang="en-US" altLang="ja-JP"/>
          </a:p>
        </p:txBody>
      </p:sp>
      <p:sp>
        <p:nvSpPr>
          <p:cNvPr id="20487" name="Rectangle 7"/>
          <p:cNvSpPr>
            <a:spLocks noGrp="1" noChangeArrowheads="1"/>
          </p:cNvSpPr>
          <p:nvPr>
            <p:ph type="sldNum" sz="quarter" idx="5"/>
          </p:nvPr>
        </p:nvSpPr>
        <p:spPr bwMode="auto">
          <a:xfrm>
            <a:off x="3815373" y="9371285"/>
            <a:ext cx="2918831" cy="4933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fld id="{6F784BF1-553B-41A2-AFF6-0C6F6B5CF876}" type="slidenum">
              <a:rPr lang="en-US" altLang="ja-JP"/>
              <a:pPr/>
              <a:t>‹#›</a:t>
            </a:fld>
            <a:endParaRPr lang="en-US" altLang="ja-JP"/>
          </a:p>
        </p:txBody>
      </p:sp>
    </p:spTree>
    <p:extLst>
      <p:ext uri="{BB962C8B-B14F-4D97-AF65-F5344CB8AC3E}">
        <p14:creationId xmlns:p14="http://schemas.microsoft.com/office/powerpoint/2010/main" val="83344586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1pPr>
    <a:lvl2pPr marL="4572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2pPr>
    <a:lvl3pPr marL="9144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3pPr>
    <a:lvl4pPr marL="13716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4pPr>
    <a:lvl5pPr marL="18288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F784BF1-553B-41A2-AFF6-0C6F6B5CF876}" type="slidenum">
              <a:rPr lang="en-US" altLang="ja-JP" smtClean="0"/>
              <a:pPr/>
              <a:t>0</a:t>
            </a:fld>
            <a:endParaRPr lang="en-US" altLang="ja-JP"/>
          </a:p>
        </p:txBody>
      </p:sp>
    </p:spTree>
    <p:extLst>
      <p:ext uri="{BB962C8B-B14F-4D97-AF65-F5344CB8AC3E}">
        <p14:creationId xmlns:p14="http://schemas.microsoft.com/office/powerpoint/2010/main" val="9146869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Female feel</a:t>
            </a:r>
            <a:r>
              <a:rPr kumimoji="1" lang="en-US" altLang="ja-JP" baseline="0" dirty="0" smtClean="0"/>
              <a:t>s happier than male, Married and widowed people happier than not married and divorced. Middle agers and Junior college graduates feel happier. </a:t>
            </a:r>
            <a:endParaRPr kumimoji="1" lang="ja-JP" altLang="en-US" dirty="0"/>
          </a:p>
        </p:txBody>
      </p:sp>
      <p:sp>
        <p:nvSpPr>
          <p:cNvPr id="4" name="スライド番号プレースホルダー 3"/>
          <p:cNvSpPr>
            <a:spLocks noGrp="1"/>
          </p:cNvSpPr>
          <p:nvPr>
            <p:ph type="sldNum" sz="quarter" idx="10"/>
          </p:nvPr>
        </p:nvSpPr>
        <p:spPr/>
        <p:txBody>
          <a:bodyPr/>
          <a:lstStyle/>
          <a:p>
            <a:fld id="{6F784BF1-553B-41A2-AFF6-0C6F6B5CF876}" type="slidenum">
              <a:rPr lang="en-US" altLang="ja-JP" smtClean="0"/>
              <a:pPr/>
              <a:t>10</a:t>
            </a:fld>
            <a:endParaRPr lang="en-US" altLang="ja-JP"/>
          </a:p>
        </p:txBody>
      </p:sp>
    </p:spTree>
    <p:extLst>
      <p:ext uri="{BB962C8B-B14F-4D97-AF65-F5344CB8AC3E}">
        <p14:creationId xmlns:p14="http://schemas.microsoft.com/office/powerpoint/2010/main" val="27413004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House wife and manager</a:t>
            </a:r>
            <a:r>
              <a:rPr kumimoji="1" lang="en-US" altLang="ja-JP" baseline="0" dirty="0" smtClean="0"/>
              <a:t> seem to be happiest people. </a:t>
            </a:r>
            <a:endParaRPr kumimoji="1" lang="ja-JP" altLang="en-US" dirty="0"/>
          </a:p>
        </p:txBody>
      </p:sp>
      <p:sp>
        <p:nvSpPr>
          <p:cNvPr id="4" name="スライド番号プレースホルダー 3"/>
          <p:cNvSpPr>
            <a:spLocks noGrp="1"/>
          </p:cNvSpPr>
          <p:nvPr>
            <p:ph type="sldNum" sz="quarter" idx="10"/>
          </p:nvPr>
        </p:nvSpPr>
        <p:spPr/>
        <p:txBody>
          <a:bodyPr/>
          <a:lstStyle/>
          <a:p>
            <a:fld id="{6F784BF1-553B-41A2-AFF6-0C6F6B5CF876}" type="slidenum">
              <a:rPr lang="en-US" altLang="ja-JP" smtClean="0"/>
              <a:pPr/>
              <a:t>11</a:t>
            </a:fld>
            <a:endParaRPr lang="en-US" altLang="ja-JP"/>
          </a:p>
        </p:txBody>
      </p:sp>
    </p:spTree>
    <p:extLst>
      <p:ext uri="{BB962C8B-B14F-4D97-AF65-F5344CB8AC3E}">
        <p14:creationId xmlns:p14="http://schemas.microsoft.com/office/powerpoint/2010/main" val="5925750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Upper</a:t>
            </a:r>
            <a:r>
              <a:rPr kumimoji="1" lang="en-US" altLang="ja-JP" baseline="0" dirty="0" smtClean="0"/>
              <a:t> middle class feels happier than lower middle and underclass. </a:t>
            </a:r>
            <a:endParaRPr kumimoji="1" lang="ja-JP" altLang="en-US" dirty="0"/>
          </a:p>
        </p:txBody>
      </p:sp>
      <p:sp>
        <p:nvSpPr>
          <p:cNvPr id="4" name="スライド番号プレースホルダー 3"/>
          <p:cNvSpPr>
            <a:spLocks noGrp="1"/>
          </p:cNvSpPr>
          <p:nvPr>
            <p:ph type="sldNum" sz="quarter" idx="10"/>
          </p:nvPr>
        </p:nvSpPr>
        <p:spPr/>
        <p:txBody>
          <a:bodyPr/>
          <a:lstStyle/>
          <a:p>
            <a:fld id="{6F784BF1-553B-41A2-AFF6-0C6F6B5CF876}" type="slidenum">
              <a:rPr lang="en-US" altLang="ja-JP" smtClean="0"/>
              <a:pPr/>
              <a:t>12</a:t>
            </a:fld>
            <a:endParaRPr lang="en-US" altLang="ja-JP"/>
          </a:p>
        </p:txBody>
      </p:sp>
    </p:spTree>
    <p:extLst>
      <p:ext uri="{BB962C8B-B14F-4D97-AF65-F5344CB8AC3E}">
        <p14:creationId xmlns:p14="http://schemas.microsoft.com/office/powerpoint/2010/main" val="3129923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More</a:t>
            </a:r>
            <a:r>
              <a:rPr kumimoji="1" lang="en-US" altLang="ja-JP" baseline="0" dirty="0" smtClean="0"/>
              <a:t> family members, more happy. Big city dwellers feel happier than local dwellers.</a:t>
            </a:r>
            <a:endParaRPr kumimoji="1" lang="ja-JP" altLang="en-US" dirty="0"/>
          </a:p>
        </p:txBody>
      </p:sp>
      <p:sp>
        <p:nvSpPr>
          <p:cNvPr id="4" name="スライド番号プレースホルダー 3"/>
          <p:cNvSpPr>
            <a:spLocks noGrp="1"/>
          </p:cNvSpPr>
          <p:nvPr>
            <p:ph type="sldNum" sz="quarter" idx="10"/>
          </p:nvPr>
        </p:nvSpPr>
        <p:spPr/>
        <p:txBody>
          <a:bodyPr/>
          <a:lstStyle/>
          <a:p>
            <a:fld id="{6F784BF1-553B-41A2-AFF6-0C6F6B5CF876}" type="slidenum">
              <a:rPr lang="en-US" altLang="ja-JP" smtClean="0"/>
              <a:pPr/>
              <a:t>13</a:t>
            </a:fld>
            <a:endParaRPr lang="en-US" altLang="ja-JP"/>
          </a:p>
        </p:txBody>
      </p:sp>
    </p:spTree>
    <p:extLst>
      <p:ext uri="{BB962C8B-B14F-4D97-AF65-F5344CB8AC3E}">
        <p14:creationId xmlns:p14="http://schemas.microsoft.com/office/powerpoint/2010/main" val="12121526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By</a:t>
            </a:r>
            <a:r>
              <a:rPr kumimoji="1" lang="en-US" altLang="ja-JP" baseline="0" dirty="0" smtClean="0"/>
              <a:t> factor analysis I categorized three groups of religious activities and beliefs. First one is customary religious activities such as visiting shrine and temple and practicing folk rituals. Japanese does not recognize their activities religious. Second is institutionally religious activities such as joining religious groups and reading canon. Third is spiritual and occultist activities such as visiting sacred place and receiving counseling by therapist.</a:t>
            </a:r>
          </a:p>
          <a:p>
            <a:endParaRPr kumimoji="1" lang="en-US" altLang="ja-JP" baseline="0" dirty="0" smtClean="0"/>
          </a:p>
          <a:p>
            <a:r>
              <a:rPr kumimoji="1" lang="en-US" altLang="ja-JP" baseline="0" dirty="0" smtClean="0"/>
              <a:t>   </a:t>
            </a:r>
            <a:endParaRPr kumimoji="1" lang="ja-JP" altLang="en-US" dirty="0"/>
          </a:p>
        </p:txBody>
      </p:sp>
      <p:sp>
        <p:nvSpPr>
          <p:cNvPr id="4" name="スライド番号プレースホルダー 3"/>
          <p:cNvSpPr>
            <a:spLocks noGrp="1"/>
          </p:cNvSpPr>
          <p:nvPr>
            <p:ph type="sldNum" sz="quarter" idx="10"/>
          </p:nvPr>
        </p:nvSpPr>
        <p:spPr/>
        <p:txBody>
          <a:bodyPr/>
          <a:lstStyle/>
          <a:p>
            <a:fld id="{5EAF8406-8290-D942-BD5B-373D7F0FC382}" type="slidenum">
              <a:rPr kumimoji="1" lang="ja-JP" altLang="en-US" smtClean="0"/>
              <a:t>14</a:t>
            </a:fld>
            <a:endParaRPr kumimoji="1" lang="ja-JP" altLang="en-US"/>
          </a:p>
        </p:txBody>
      </p:sp>
    </p:spTree>
    <p:extLst>
      <p:ext uri="{BB962C8B-B14F-4D97-AF65-F5344CB8AC3E}">
        <p14:creationId xmlns:p14="http://schemas.microsoft.com/office/powerpoint/2010/main" val="16460523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Take a look at model 4, results</a:t>
            </a:r>
            <a:r>
              <a:rPr kumimoji="1" lang="en-US" altLang="ja-JP" baseline="0" dirty="0" smtClean="0"/>
              <a:t> of multiple logistic regression analysis. When I controlled the effect of sex, age, education, household income, subjective health consciousness, and sense of social capital, we can look at the positive impact of customary religious and institutionally religious activities and negative impact of spiritual and occultist activities. </a:t>
            </a:r>
          </a:p>
          <a:p>
            <a:endParaRPr kumimoji="1" lang="en-US" altLang="ja-JP" baseline="0" dirty="0" smtClean="0"/>
          </a:p>
        </p:txBody>
      </p:sp>
      <p:sp>
        <p:nvSpPr>
          <p:cNvPr id="4" name="スライド番号プレースホルダー 3"/>
          <p:cNvSpPr>
            <a:spLocks noGrp="1"/>
          </p:cNvSpPr>
          <p:nvPr>
            <p:ph type="sldNum" sz="quarter" idx="10"/>
          </p:nvPr>
        </p:nvSpPr>
        <p:spPr/>
        <p:txBody>
          <a:bodyPr/>
          <a:lstStyle/>
          <a:p>
            <a:fld id="{5EAF8406-8290-D942-BD5B-373D7F0FC382}" type="slidenum">
              <a:rPr kumimoji="1" lang="ja-JP" altLang="en-US" smtClean="0"/>
              <a:t>15</a:t>
            </a:fld>
            <a:endParaRPr kumimoji="1" lang="ja-JP" altLang="en-US"/>
          </a:p>
        </p:txBody>
      </p:sp>
    </p:spTree>
    <p:extLst>
      <p:ext uri="{BB962C8B-B14F-4D97-AF65-F5344CB8AC3E}">
        <p14:creationId xmlns:p14="http://schemas.microsoft.com/office/powerpoint/2010/main" val="8140394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ちなみに、この表からは「他の変数で統制しない場合でも、</a:t>
            </a:r>
            <a:r>
              <a:rPr kumimoji="1" lang="en-US" altLang="ja-JP" dirty="0" smtClean="0"/>
              <a:t>『</a:t>
            </a:r>
            <a:r>
              <a:rPr kumimoji="1" lang="ja-JP" altLang="en-US" dirty="0" smtClean="0"/>
              <a:t>制度的な宗教行動</a:t>
            </a:r>
            <a:r>
              <a:rPr kumimoji="1" lang="en-US" altLang="ja-JP" dirty="0" smtClean="0"/>
              <a:t>』</a:t>
            </a:r>
            <a:r>
              <a:rPr kumimoji="1" lang="ja-JP" altLang="en-US" dirty="0" smtClean="0"/>
              <a:t>および</a:t>
            </a:r>
            <a:r>
              <a:rPr kumimoji="1" lang="en-US" altLang="ja-JP" dirty="0" smtClean="0"/>
              <a:t>『</a:t>
            </a:r>
            <a:r>
              <a:rPr kumimoji="1" lang="ja-JP" altLang="en-US" dirty="0" smtClean="0"/>
              <a:t>慣習的な宗教行動</a:t>
            </a:r>
            <a:r>
              <a:rPr kumimoji="1" lang="en-US" altLang="ja-JP" dirty="0" smtClean="0"/>
              <a:t>』</a:t>
            </a:r>
            <a:r>
              <a:rPr kumimoji="1" lang="ja-JP" altLang="en-US" dirty="0" smtClean="0"/>
              <a:t>の指標は、</a:t>
            </a:r>
            <a:r>
              <a:rPr kumimoji="1" lang="en-US" altLang="ja-JP" dirty="0" smtClean="0"/>
              <a:t>『</a:t>
            </a:r>
            <a:r>
              <a:rPr kumimoji="1" lang="ja-JP" altLang="en-US" dirty="0" smtClean="0"/>
              <a:t>幸福感</a:t>
            </a:r>
            <a:r>
              <a:rPr kumimoji="1" lang="en-US" altLang="ja-JP" dirty="0" smtClean="0"/>
              <a:t>』</a:t>
            </a:r>
            <a:r>
              <a:rPr kumimoji="1" lang="ja-JP" altLang="en-US" dirty="0" smtClean="0"/>
              <a:t>と正の相関がある」と</a:t>
            </a:r>
            <a:r>
              <a:rPr kumimoji="1" lang="ja-JP" altLang="en-US" smtClean="0"/>
              <a:t>いうことが読み取れます。</a:t>
            </a:r>
            <a:endParaRPr kumimoji="1" lang="ja-JP" altLang="en-US" dirty="0"/>
          </a:p>
        </p:txBody>
      </p:sp>
      <p:sp>
        <p:nvSpPr>
          <p:cNvPr id="4" name="スライド番号プレースホルダー 3"/>
          <p:cNvSpPr>
            <a:spLocks noGrp="1"/>
          </p:cNvSpPr>
          <p:nvPr>
            <p:ph type="sldNum" sz="quarter" idx="10"/>
          </p:nvPr>
        </p:nvSpPr>
        <p:spPr/>
        <p:txBody>
          <a:bodyPr/>
          <a:lstStyle/>
          <a:p>
            <a:fld id="{5EAF8406-8290-D942-BD5B-373D7F0FC382}" type="slidenum">
              <a:rPr kumimoji="1" lang="ja-JP" altLang="en-US" smtClean="0"/>
              <a:t>16</a:t>
            </a:fld>
            <a:endParaRPr kumimoji="1" lang="ja-JP" altLang="en-US"/>
          </a:p>
        </p:txBody>
      </p:sp>
    </p:spTree>
    <p:extLst>
      <p:ext uri="{BB962C8B-B14F-4D97-AF65-F5344CB8AC3E}">
        <p14:creationId xmlns:p14="http://schemas.microsoft.com/office/powerpoint/2010/main" val="16615256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6F784BF1-553B-41A2-AFF6-0C6F6B5CF876}" type="slidenum">
              <a:rPr lang="en-US" altLang="ja-JP" smtClean="0"/>
              <a:pPr/>
              <a:t>17</a:t>
            </a:fld>
            <a:endParaRPr lang="en-US" altLang="ja-JP"/>
          </a:p>
        </p:txBody>
      </p:sp>
    </p:spTree>
    <p:extLst>
      <p:ext uri="{BB962C8B-B14F-4D97-AF65-F5344CB8AC3E}">
        <p14:creationId xmlns:p14="http://schemas.microsoft.com/office/powerpoint/2010/main" val="20902346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US" altLang="ja-JP" sz="1400" b="1" dirty="0">
                <a:latin typeface="Century" panose="02040604050505020304" pitchFamily="18" charset="0"/>
              </a:rPr>
              <a:t>Let us take a look at our subjective happiness by nations in </a:t>
            </a:r>
            <a:r>
              <a:rPr lang="en-US" altLang="ja-JP" sz="1400" b="1" dirty="0" smtClean="0">
                <a:latin typeface="Century" panose="02040604050505020304" pitchFamily="18" charset="0"/>
              </a:rPr>
              <a:t>2014.</a:t>
            </a:r>
            <a:r>
              <a:rPr lang="en-US" altLang="ja-JP" sz="1400" b="1" baseline="0" dirty="0" smtClean="0">
                <a:latin typeface="Century" panose="02040604050505020304" pitchFamily="18" charset="0"/>
              </a:rPr>
              <a:t> </a:t>
            </a:r>
            <a:r>
              <a:rPr lang="en-US" altLang="ja-JP" sz="1400" b="1" dirty="0" smtClean="0">
                <a:latin typeface="Century" panose="02040604050505020304" pitchFamily="18" charset="0"/>
              </a:rPr>
              <a:t>As </a:t>
            </a:r>
            <a:r>
              <a:rPr lang="en-US" altLang="ja-JP" sz="1400" b="1" dirty="0">
                <a:latin typeface="Century" panose="02040604050505020304" pitchFamily="18" charset="0"/>
              </a:rPr>
              <a:t>left figure shows, Top country is Switzerland and the bottom is Syria, which has civil war and suffered lot. High ranking countries in happiness are Europeans and North American. East Asian countries are behind Thailand, they are below 40</a:t>
            </a:r>
            <a:r>
              <a:rPr lang="en-US" altLang="ja-JP" sz="1400" b="1" baseline="30000" dirty="0">
                <a:latin typeface="Century" panose="02040604050505020304" pitchFamily="18" charset="0"/>
              </a:rPr>
              <a:t>th</a:t>
            </a:r>
            <a:r>
              <a:rPr lang="en-US" altLang="ja-JP" sz="1400" b="1" dirty="0">
                <a:latin typeface="Century" panose="02040604050505020304" pitchFamily="18" charset="0"/>
              </a:rPr>
              <a:t>. </a:t>
            </a:r>
          </a:p>
          <a:p>
            <a:endParaRPr lang="en-US" altLang="ja-JP" sz="1400" b="1" dirty="0">
              <a:latin typeface="Century" panose="02040604050505020304" pitchFamily="18" charset="0"/>
            </a:endParaRPr>
          </a:p>
          <a:p>
            <a:r>
              <a:rPr lang="en-US" altLang="ja-JP" sz="1400" b="1" dirty="0">
                <a:latin typeface="Century" panose="02040604050505020304" pitchFamily="18" charset="0"/>
              </a:rPr>
              <a:t>World Happiness Report 2015 analyzed that economic condition, social support, life expectancy, and freedom of make life choice reinforced subjective happiness</a:t>
            </a:r>
            <a:r>
              <a:rPr lang="en-US" altLang="ja-JP" sz="1400" b="1" dirty="0" smtClean="0">
                <a:latin typeface="Century" panose="02040604050505020304" pitchFamily="18" charset="0"/>
              </a:rPr>
              <a:t>.</a:t>
            </a:r>
            <a:r>
              <a:rPr lang="en-US" altLang="ja-JP" sz="1400" b="1" baseline="0" dirty="0" smtClean="0">
                <a:latin typeface="Century" panose="02040604050505020304" pitchFamily="18" charset="0"/>
              </a:rPr>
              <a:t> Compared wellbeing with GDP, East Asian countries such as Japan, Korea, China, Hong Kong, and South East Asian countries such as Indonesia, Malaysia, Filipinas, Vietnam show the gap between national wealth and individual happiness.</a:t>
            </a:r>
            <a:endParaRPr kumimoji="1" lang="en-US" altLang="ja-JP" sz="1400" baseline="0" dirty="0" smtClean="0">
              <a:latin typeface="Century" panose="02040604050505020304" pitchFamily="18" charset="0"/>
            </a:endParaRPr>
          </a:p>
          <a:p>
            <a:r>
              <a:rPr kumimoji="1" lang="en-US" altLang="ja-JP" baseline="0" dirty="0" smtClean="0"/>
              <a:t>     </a:t>
            </a:r>
            <a:endParaRPr kumimoji="1" lang="ja-JP" altLang="en-US" dirty="0"/>
          </a:p>
        </p:txBody>
      </p:sp>
      <p:sp>
        <p:nvSpPr>
          <p:cNvPr id="4" name="スライド番号プレースホルダー 3"/>
          <p:cNvSpPr>
            <a:spLocks noGrp="1"/>
          </p:cNvSpPr>
          <p:nvPr>
            <p:ph type="sldNum" sz="quarter" idx="10"/>
          </p:nvPr>
        </p:nvSpPr>
        <p:spPr/>
        <p:txBody>
          <a:bodyPr/>
          <a:lstStyle/>
          <a:p>
            <a:fld id="{CF85893D-FF1E-4F43-A91E-0FF4EDAC1959}" type="slidenum">
              <a:rPr kumimoji="1" lang="ja-JP" altLang="en-US" smtClean="0"/>
              <a:t>2</a:t>
            </a:fld>
            <a:endParaRPr kumimoji="1" lang="ja-JP" altLang="en-US"/>
          </a:p>
        </p:txBody>
      </p:sp>
    </p:spTree>
    <p:extLst>
      <p:ext uri="{BB962C8B-B14F-4D97-AF65-F5344CB8AC3E}">
        <p14:creationId xmlns:p14="http://schemas.microsoft.com/office/powerpoint/2010/main" val="12300586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US" altLang="ja-JP" sz="1500" dirty="0"/>
              <a:t>This figure shows my understanding of the relation between, Health, and Happiness, Well-being. Our consciousness of Well-being is composed of physical health, mental health, and social relations.  The best mix of those three factors make our subjective well-being. Politics dealing with social security and social welfare supports our well-being. This is about what former researches on well-being so far pointed out. </a:t>
            </a:r>
          </a:p>
          <a:p>
            <a:endParaRPr lang="en-US" altLang="ja-JP" sz="1500" dirty="0"/>
          </a:p>
          <a:p>
            <a:r>
              <a:rPr lang="en-US" altLang="ja-JP" sz="1500" dirty="0"/>
              <a:t>Now that, I would like to add the role of religions to empower our well-being. And three papers after my introduction will be the cases. </a:t>
            </a:r>
          </a:p>
          <a:p>
            <a:endParaRPr lang="en-US" altLang="ja-JP" sz="1500" dirty="0"/>
          </a:p>
        </p:txBody>
      </p:sp>
      <p:sp>
        <p:nvSpPr>
          <p:cNvPr id="4" name="スライド番号プレースホルダー 3"/>
          <p:cNvSpPr>
            <a:spLocks noGrp="1"/>
          </p:cNvSpPr>
          <p:nvPr>
            <p:ph type="sldNum" sz="quarter" idx="10"/>
          </p:nvPr>
        </p:nvSpPr>
        <p:spPr/>
        <p:txBody>
          <a:bodyPr/>
          <a:lstStyle/>
          <a:p>
            <a:pPr>
              <a:defRPr/>
            </a:pPr>
            <a:fld id="{C2CB2709-D44D-4145-BE7F-AA72636BFB00}" type="slidenum">
              <a:rPr lang="en-US" altLang="zh-HK" smtClean="0"/>
              <a:pPr>
                <a:defRPr/>
              </a:pPr>
              <a:t>3</a:t>
            </a:fld>
            <a:endParaRPr lang="zh-HK" altLang="zh-CN"/>
          </a:p>
        </p:txBody>
      </p:sp>
    </p:spTree>
    <p:extLst>
      <p:ext uri="{BB962C8B-B14F-4D97-AF65-F5344CB8AC3E}">
        <p14:creationId xmlns:p14="http://schemas.microsoft.com/office/powerpoint/2010/main" val="56181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Well-known scholar</a:t>
            </a:r>
            <a:r>
              <a:rPr kumimoji="1" lang="en-US" altLang="ja-JP" baseline="0" dirty="0" smtClean="0"/>
              <a:t> on happiness studies, </a:t>
            </a:r>
            <a:r>
              <a:rPr kumimoji="1" lang="en-US" altLang="ja-JP" baseline="0" dirty="0" err="1" smtClean="0"/>
              <a:t>Ruut</a:t>
            </a:r>
            <a:r>
              <a:rPr kumimoji="1" lang="en-US" altLang="ja-JP" baseline="0" dirty="0" smtClean="0"/>
              <a:t> </a:t>
            </a:r>
            <a:r>
              <a:rPr kumimoji="1" lang="en-US" altLang="ja-JP" baseline="0" dirty="0" err="1" smtClean="0"/>
              <a:t>Veenhoven</a:t>
            </a:r>
            <a:r>
              <a:rPr kumimoji="1" lang="en-US" altLang="ja-JP" baseline="0" dirty="0" smtClean="0"/>
              <a:t> made a quadrant of quality of life, in which he divided outer quality, social quality from inner quality, personal quality, and life chance, Weber’s concept of availability of social resource, and life result, satisfaction of living condition. </a:t>
            </a:r>
          </a:p>
          <a:p>
            <a:endParaRPr kumimoji="1" lang="en-US" altLang="ja-JP" baseline="0" dirty="0" smtClean="0"/>
          </a:p>
          <a:p>
            <a:r>
              <a:rPr kumimoji="1" lang="en-US" altLang="ja-JP" baseline="0" dirty="0" smtClean="0"/>
              <a:t>Religious organizations directly provide livable living condition by social work and provide mental capital and social capital in their religious communities. </a:t>
            </a:r>
            <a:endParaRPr kumimoji="1" lang="ja-JP" altLang="en-US" dirty="0"/>
          </a:p>
        </p:txBody>
      </p:sp>
      <p:sp>
        <p:nvSpPr>
          <p:cNvPr id="4" name="スライド番号プレースホルダー 3"/>
          <p:cNvSpPr>
            <a:spLocks noGrp="1"/>
          </p:cNvSpPr>
          <p:nvPr>
            <p:ph type="sldNum" sz="quarter" idx="10"/>
          </p:nvPr>
        </p:nvSpPr>
        <p:spPr/>
        <p:txBody>
          <a:bodyPr/>
          <a:lstStyle/>
          <a:p>
            <a:fld id="{6F784BF1-553B-41A2-AFF6-0C6F6B5CF876}" type="slidenum">
              <a:rPr lang="en-US" altLang="ja-JP" smtClean="0"/>
              <a:pPr/>
              <a:t>4</a:t>
            </a:fld>
            <a:endParaRPr lang="en-US" altLang="ja-JP"/>
          </a:p>
        </p:txBody>
      </p:sp>
    </p:spTree>
    <p:extLst>
      <p:ext uri="{BB962C8B-B14F-4D97-AF65-F5344CB8AC3E}">
        <p14:creationId xmlns:p14="http://schemas.microsoft.com/office/powerpoint/2010/main" val="4006671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When we studies</a:t>
            </a:r>
            <a:r>
              <a:rPr kumimoji="1" lang="en-US" altLang="ja-JP" baseline="0" dirty="0" smtClean="0"/>
              <a:t> in Journal of the scientific study of religions from 2001 to 2015, we found 30 articles that deal with well-being. </a:t>
            </a:r>
            <a:endParaRPr kumimoji="1" lang="ja-JP" altLang="en-US" dirty="0"/>
          </a:p>
        </p:txBody>
      </p:sp>
      <p:sp>
        <p:nvSpPr>
          <p:cNvPr id="4" name="スライド番号プレースホルダー 3"/>
          <p:cNvSpPr>
            <a:spLocks noGrp="1"/>
          </p:cNvSpPr>
          <p:nvPr>
            <p:ph type="sldNum" sz="quarter" idx="10"/>
          </p:nvPr>
        </p:nvSpPr>
        <p:spPr/>
        <p:txBody>
          <a:bodyPr/>
          <a:lstStyle/>
          <a:p>
            <a:fld id="{6F784BF1-553B-41A2-AFF6-0C6F6B5CF876}" type="slidenum">
              <a:rPr lang="en-US" altLang="ja-JP" smtClean="0"/>
              <a:pPr/>
              <a:t>5</a:t>
            </a:fld>
            <a:endParaRPr lang="en-US" altLang="ja-JP"/>
          </a:p>
        </p:txBody>
      </p:sp>
    </p:spTree>
    <p:extLst>
      <p:ext uri="{BB962C8B-B14F-4D97-AF65-F5344CB8AC3E}">
        <p14:creationId xmlns:p14="http://schemas.microsoft.com/office/powerpoint/2010/main" val="32717513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Findings are </a:t>
            </a:r>
            <a:endParaRPr kumimoji="1" lang="ja-JP" altLang="en-US" dirty="0"/>
          </a:p>
        </p:txBody>
      </p:sp>
      <p:sp>
        <p:nvSpPr>
          <p:cNvPr id="4" name="スライド番号プレースホルダー 3"/>
          <p:cNvSpPr>
            <a:spLocks noGrp="1"/>
          </p:cNvSpPr>
          <p:nvPr>
            <p:ph type="sldNum" sz="quarter" idx="10"/>
          </p:nvPr>
        </p:nvSpPr>
        <p:spPr/>
        <p:txBody>
          <a:bodyPr/>
          <a:lstStyle/>
          <a:p>
            <a:fld id="{6F784BF1-553B-41A2-AFF6-0C6F6B5CF876}" type="slidenum">
              <a:rPr lang="en-US" altLang="ja-JP" smtClean="0"/>
              <a:pPr/>
              <a:t>6</a:t>
            </a:fld>
            <a:endParaRPr lang="en-US" altLang="ja-JP"/>
          </a:p>
        </p:txBody>
      </p:sp>
    </p:spTree>
    <p:extLst>
      <p:ext uri="{BB962C8B-B14F-4D97-AF65-F5344CB8AC3E}">
        <p14:creationId xmlns:p14="http://schemas.microsoft.com/office/powerpoint/2010/main" val="12996113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Japanese scholarship</a:t>
            </a:r>
            <a:r>
              <a:rPr kumimoji="1" lang="en-US" altLang="ja-JP" baseline="0" dirty="0" smtClean="0"/>
              <a:t> also study the relation between religion and subjective well-being, however, they could not find direct positive effect of religion on subjective well-being. </a:t>
            </a:r>
            <a:endParaRPr kumimoji="1" lang="ja-JP" altLang="en-US" dirty="0"/>
          </a:p>
        </p:txBody>
      </p:sp>
      <p:sp>
        <p:nvSpPr>
          <p:cNvPr id="4" name="スライド番号プレースホルダー 3"/>
          <p:cNvSpPr>
            <a:spLocks noGrp="1"/>
          </p:cNvSpPr>
          <p:nvPr>
            <p:ph type="sldNum" sz="quarter" idx="10"/>
          </p:nvPr>
        </p:nvSpPr>
        <p:spPr/>
        <p:txBody>
          <a:bodyPr/>
          <a:lstStyle/>
          <a:p>
            <a:fld id="{6F784BF1-553B-41A2-AFF6-0C6F6B5CF876}" type="slidenum">
              <a:rPr lang="en-US" altLang="ja-JP" smtClean="0"/>
              <a:pPr/>
              <a:t>7</a:t>
            </a:fld>
            <a:endParaRPr lang="en-US" altLang="ja-JP"/>
          </a:p>
        </p:txBody>
      </p:sp>
    </p:spTree>
    <p:extLst>
      <p:ext uri="{BB962C8B-B14F-4D97-AF65-F5344CB8AC3E}">
        <p14:creationId xmlns:p14="http://schemas.microsoft.com/office/powerpoint/2010/main" val="21765909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I conducted</a:t>
            </a:r>
            <a:r>
              <a:rPr kumimoji="1" lang="en-US" altLang="ja-JP" baseline="0" dirty="0" smtClean="0"/>
              <a:t> my research with Prof. Carola </a:t>
            </a:r>
            <a:r>
              <a:rPr kumimoji="1" lang="en-US" altLang="ja-JP" baseline="0" dirty="0" err="1" smtClean="0"/>
              <a:t>Hommerich</a:t>
            </a:r>
            <a:r>
              <a:rPr kumimoji="1" lang="en-US" altLang="ja-JP" baseline="0" dirty="0" smtClean="0"/>
              <a:t> and Shimizu Koki. Using research company, we collected 1200 interviewed questionnaires.</a:t>
            </a:r>
          </a:p>
          <a:p>
            <a:endParaRPr kumimoji="1" lang="en-US" altLang="ja-JP" baseline="0"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6F784BF1-553B-41A2-AFF6-0C6F6B5CF876}" type="slidenum">
              <a:rPr lang="en-US" altLang="ja-JP" smtClean="0"/>
              <a:pPr/>
              <a:t>8</a:t>
            </a:fld>
            <a:endParaRPr lang="en-US" altLang="ja-JP"/>
          </a:p>
        </p:txBody>
      </p:sp>
    </p:spTree>
    <p:extLst>
      <p:ext uri="{BB962C8B-B14F-4D97-AF65-F5344CB8AC3E}">
        <p14:creationId xmlns:p14="http://schemas.microsoft.com/office/powerpoint/2010/main" val="3591900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Samples</a:t>
            </a:r>
            <a:r>
              <a:rPr kumimoji="1" lang="en-US" altLang="ja-JP" baseline="0" dirty="0" smtClean="0"/>
              <a:t> show relative high level of happiness, health as well. </a:t>
            </a:r>
            <a:endParaRPr kumimoji="1" lang="ja-JP" altLang="en-US" dirty="0"/>
          </a:p>
        </p:txBody>
      </p:sp>
      <p:sp>
        <p:nvSpPr>
          <p:cNvPr id="4" name="スライド番号プレースホルダー 3"/>
          <p:cNvSpPr>
            <a:spLocks noGrp="1"/>
          </p:cNvSpPr>
          <p:nvPr>
            <p:ph type="sldNum" sz="quarter" idx="10"/>
          </p:nvPr>
        </p:nvSpPr>
        <p:spPr/>
        <p:txBody>
          <a:bodyPr/>
          <a:lstStyle/>
          <a:p>
            <a:fld id="{6F784BF1-553B-41A2-AFF6-0C6F6B5CF876}" type="slidenum">
              <a:rPr lang="en-US" altLang="ja-JP" smtClean="0"/>
              <a:pPr/>
              <a:t>9</a:t>
            </a:fld>
            <a:endParaRPr lang="en-US" altLang="ja-JP"/>
          </a:p>
        </p:txBody>
      </p:sp>
    </p:spTree>
    <p:extLst>
      <p:ext uri="{BB962C8B-B14F-4D97-AF65-F5344CB8AC3E}">
        <p14:creationId xmlns:p14="http://schemas.microsoft.com/office/powerpoint/2010/main" val="107822659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2295" name="Rectangle 7"/>
          <p:cNvSpPr>
            <a:spLocks noChangeArrowheads="1"/>
          </p:cNvSpPr>
          <p:nvPr/>
        </p:nvSpPr>
        <p:spPr bwMode="auto">
          <a:xfrm>
            <a:off x="0" y="0"/>
            <a:ext cx="2268538" cy="6858000"/>
          </a:xfrm>
          <a:prstGeom prst="rect">
            <a:avLst/>
          </a:prstGeom>
          <a:solidFill>
            <a:srgbClr val="DDDDD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a:p>
        </p:txBody>
      </p:sp>
      <p:sp>
        <p:nvSpPr>
          <p:cNvPr id="12296" name="Rectangle 8"/>
          <p:cNvSpPr>
            <a:spLocks noChangeArrowheads="1"/>
          </p:cNvSpPr>
          <p:nvPr/>
        </p:nvSpPr>
        <p:spPr bwMode="auto">
          <a:xfrm>
            <a:off x="2268538" y="0"/>
            <a:ext cx="53975" cy="6858000"/>
          </a:xfrm>
          <a:prstGeom prst="rect">
            <a:avLst/>
          </a:prstGeom>
          <a:solidFill>
            <a:srgbClr val="23651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a:p>
        </p:txBody>
      </p:sp>
      <p:sp>
        <p:nvSpPr>
          <p:cNvPr id="12290" name="Rectangle 2"/>
          <p:cNvSpPr>
            <a:spLocks noGrp="1" noChangeArrowheads="1"/>
          </p:cNvSpPr>
          <p:nvPr>
            <p:ph type="ctrTitle"/>
          </p:nvPr>
        </p:nvSpPr>
        <p:spPr>
          <a:xfrm>
            <a:off x="2411413" y="2276475"/>
            <a:ext cx="6624637" cy="1152525"/>
          </a:xfrm>
        </p:spPr>
        <p:txBody>
          <a:bodyPr anchor="t"/>
          <a:lstStyle>
            <a:lvl1pPr>
              <a:defRPr sz="3000"/>
            </a:lvl1pPr>
          </a:lstStyle>
          <a:p>
            <a:pPr lvl="0"/>
            <a:r>
              <a:rPr lang="ja-JP" altLang="en-US" noProof="0" smtClean="0"/>
              <a:t>マスタ タイトルの書式設定</a:t>
            </a:r>
          </a:p>
        </p:txBody>
      </p:sp>
      <p:sp>
        <p:nvSpPr>
          <p:cNvPr id="12291" name="Rectangle 3"/>
          <p:cNvSpPr>
            <a:spLocks noGrp="1" noChangeArrowheads="1"/>
          </p:cNvSpPr>
          <p:nvPr>
            <p:ph type="subTitle" idx="1"/>
          </p:nvPr>
        </p:nvSpPr>
        <p:spPr>
          <a:xfrm>
            <a:off x="2413000" y="3500438"/>
            <a:ext cx="6407150" cy="576262"/>
          </a:xfrm>
        </p:spPr>
        <p:txBody>
          <a:bodyPr/>
          <a:lstStyle>
            <a:lvl1pPr marL="0" indent="0">
              <a:defRPr sz="2400"/>
            </a:lvl1pPr>
          </a:lstStyle>
          <a:p>
            <a:pPr lvl="0"/>
            <a:r>
              <a:rPr lang="ja-JP" altLang="en-US" noProof="0" smtClean="0"/>
              <a:t>マスタ サブタイトルの書式設定</a:t>
            </a:r>
          </a:p>
        </p:txBody>
      </p:sp>
      <p:pic>
        <p:nvPicPr>
          <p:cNvPr id="12313" name="Picture 25" descr="tmp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5425" y="2276475"/>
            <a:ext cx="1825625" cy="172243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スライド番号プレースホルダー 3"/>
          <p:cNvSpPr>
            <a:spLocks noGrp="1"/>
          </p:cNvSpPr>
          <p:nvPr>
            <p:ph type="sldNum" sz="quarter" idx="10"/>
          </p:nvPr>
        </p:nvSpPr>
        <p:spPr/>
        <p:txBody>
          <a:bodyPr/>
          <a:lstStyle>
            <a:lvl1pPr>
              <a:defRPr/>
            </a:lvl1pPr>
          </a:lstStyle>
          <a:p>
            <a:fld id="{9FE514CA-25CE-4A7B-9C00-A0FE9AD10E24}" type="slidenum">
              <a:rPr lang="en-US" altLang="ja-JP"/>
              <a:pPr/>
              <a:t>‹#›</a:t>
            </a:fld>
            <a:endParaRPr lang="en-US" altLang="ja-JP"/>
          </a:p>
        </p:txBody>
      </p:sp>
    </p:spTree>
    <p:extLst>
      <p:ext uri="{BB962C8B-B14F-4D97-AF65-F5344CB8AC3E}">
        <p14:creationId xmlns:p14="http://schemas.microsoft.com/office/powerpoint/2010/main" val="3860690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769100" y="404813"/>
            <a:ext cx="2195513" cy="5688012"/>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179388" y="404813"/>
            <a:ext cx="6437312" cy="5688012"/>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スライド番号プレースホルダー 3"/>
          <p:cNvSpPr>
            <a:spLocks noGrp="1"/>
          </p:cNvSpPr>
          <p:nvPr>
            <p:ph type="sldNum" sz="quarter" idx="10"/>
          </p:nvPr>
        </p:nvSpPr>
        <p:spPr/>
        <p:txBody>
          <a:bodyPr/>
          <a:lstStyle>
            <a:lvl1pPr>
              <a:defRPr/>
            </a:lvl1pPr>
          </a:lstStyle>
          <a:p>
            <a:fld id="{E016CBA4-CAA2-4A48-B7BA-11243DB41897}" type="slidenum">
              <a:rPr lang="en-US" altLang="ja-JP"/>
              <a:pPr/>
              <a:t>‹#›</a:t>
            </a:fld>
            <a:endParaRPr lang="en-US" altLang="ja-JP"/>
          </a:p>
        </p:txBody>
      </p:sp>
    </p:spTree>
    <p:extLst>
      <p:ext uri="{BB962C8B-B14F-4D97-AF65-F5344CB8AC3E}">
        <p14:creationId xmlns:p14="http://schemas.microsoft.com/office/powerpoint/2010/main" val="20083780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スライド番号プレースホルダー 3"/>
          <p:cNvSpPr>
            <a:spLocks noGrp="1"/>
          </p:cNvSpPr>
          <p:nvPr>
            <p:ph type="sldNum" sz="quarter" idx="10"/>
          </p:nvPr>
        </p:nvSpPr>
        <p:spPr/>
        <p:txBody>
          <a:bodyPr/>
          <a:lstStyle>
            <a:lvl1pPr>
              <a:defRPr/>
            </a:lvl1pPr>
          </a:lstStyle>
          <a:p>
            <a:fld id="{C40BE268-F219-46F8-8269-9B05CB8BA94A}" type="slidenum">
              <a:rPr lang="en-US" altLang="ja-JP"/>
              <a:pPr/>
              <a:t>‹#›</a:t>
            </a:fld>
            <a:endParaRPr lang="en-US" altLang="ja-JP"/>
          </a:p>
        </p:txBody>
      </p:sp>
    </p:spTree>
    <p:extLst>
      <p:ext uri="{BB962C8B-B14F-4D97-AF65-F5344CB8AC3E}">
        <p14:creationId xmlns:p14="http://schemas.microsoft.com/office/powerpoint/2010/main" val="29827356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smtClean="0"/>
              <a:t>マスター テキストの書式設定</a:t>
            </a:r>
          </a:p>
        </p:txBody>
      </p:sp>
      <p:sp>
        <p:nvSpPr>
          <p:cNvPr id="4" name="スライド番号プレースホルダー 3"/>
          <p:cNvSpPr>
            <a:spLocks noGrp="1"/>
          </p:cNvSpPr>
          <p:nvPr>
            <p:ph type="sldNum" sz="quarter" idx="10"/>
          </p:nvPr>
        </p:nvSpPr>
        <p:spPr/>
        <p:txBody>
          <a:bodyPr/>
          <a:lstStyle>
            <a:lvl1pPr>
              <a:defRPr/>
            </a:lvl1pPr>
          </a:lstStyle>
          <a:p>
            <a:fld id="{333686AB-D8DE-4266-AA44-8F2A000CEED3}" type="slidenum">
              <a:rPr lang="en-US" altLang="ja-JP"/>
              <a:pPr/>
              <a:t>‹#›</a:t>
            </a:fld>
            <a:endParaRPr lang="en-US" altLang="ja-JP"/>
          </a:p>
        </p:txBody>
      </p:sp>
    </p:spTree>
    <p:extLst>
      <p:ext uri="{BB962C8B-B14F-4D97-AF65-F5344CB8AC3E}">
        <p14:creationId xmlns:p14="http://schemas.microsoft.com/office/powerpoint/2010/main" val="2518421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179388" y="1125538"/>
            <a:ext cx="4316412" cy="496728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125538"/>
            <a:ext cx="4316413" cy="496728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スライド番号プレースホルダー 4"/>
          <p:cNvSpPr>
            <a:spLocks noGrp="1"/>
          </p:cNvSpPr>
          <p:nvPr>
            <p:ph type="sldNum" sz="quarter" idx="10"/>
          </p:nvPr>
        </p:nvSpPr>
        <p:spPr/>
        <p:txBody>
          <a:bodyPr/>
          <a:lstStyle>
            <a:lvl1pPr>
              <a:defRPr/>
            </a:lvl1pPr>
          </a:lstStyle>
          <a:p>
            <a:fld id="{6770AE55-D7AB-4049-92CE-F282B1308660}" type="slidenum">
              <a:rPr lang="en-US" altLang="ja-JP"/>
              <a:pPr/>
              <a:t>‹#›</a:t>
            </a:fld>
            <a:endParaRPr lang="en-US" altLang="ja-JP"/>
          </a:p>
        </p:txBody>
      </p:sp>
    </p:spTree>
    <p:extLst>
      <p:ext uri="{BB962C8B-B14F-4D97-AF65-F5344CB8AC3E}">
        <p14:creationId xmlns:p14="http://schemas.microsoft.com/office/powerpoint/2010/main" val="13828515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スライド番号プレースホルダー 6"/>
          <p:cNvSpPr>
            <a:spLocks noGrp="1"/>
          </p:cNvSpPr>
          <p:nvPr>
            <p:ph type="sldNum" sz="quarter" idx="10"/>
          </p:nvPr>
        </p:nvSpPr>
        <p:spPr/>
        <p:txBody>
          <a:bodyPr/>
          <a:lstStyle>
            <a:lvl1pPr>
              <a:defRPr/>
            </a:lvl1pPr>
          </a:lstStyle>
          <a:p>
            <a:fld id="{9CA3D1A2-C9DA-4C23-9D4F-D30ABE377F5B}" type="slidenum">
              <a:rPr lang="en-US" altLang="ja-JP"/>
              <a:pPr/>
              <a:t>‹#›</a:t>
            </a:fld>
            <a:endParaRPr lang="en-US" altLang="ja-JP"/>
          </a:p>
        </p:txBody>
      </p:sp>
    </p:spTree>
    <p:extLst>
      <p:ext uri="{BB962C8B-B14F-4D97-AF65-F5344CB8AC3E}">
        <p14:creationId xmlns:p14="http://schemas.microsoft.com/office/powerpoint/2010/main" val="31760201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スライド番号プレースホルダー 2"/>
          <p:cNvSpPr>
            <a:spLocks noGrp="1"/>
          </p:cNvSpPr>
          <p:nvPr>
            <p:ph type="sldNum" sz="quarter" idx="10"/>
          </p:nvPr>
        </p:nvSpPr>
        <p:spPr/>
        <p:txBody>
          <a:bodyPr/>
          <a:lstStyle>
            <a:lvl1pPr>
              <a:defRPr/>
            </a:lvl1pPr>
          </a:lstStyle>
          <a:p>
            <a:fld id="{29EBC7E3-45A6-4EFF-8D58-D26BF39A6411}" type="slidenum">
              <a:rPr lang="en-US" altLang="ja-JP"/>
              <a:pPr/>
              <a:t>‹#›</a:t>
            </a:fld>
            <a:endParaRPr lang="en-US" altLang="ja-JP"/>
          </a:p>
        </p:txBody>
      </p:sp>
    </p:spTree>
    <p:extLst>
      <p:ext uri="{BB962C8B-B14F-4D97-AF65-F5344CB8AC3E}">
        <p14:creationId xmlns:p14="http://schemas.microsoft.com/office/powerpoint/2010/main" val="2987936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0"/>
          </p:nvPr>
        </p:nvSpPr>
        <p:spPr/>
        <p:txBody>
          <a:bodyPr/>
          <a:lstStyle>
            <a:lvl1pPr>
              <a:defRPr/>
            </a:lvl1pPr>
          </a:lstStyle>
          <a:p>
            <a:fld id="{69421F6F-056C-4E5E-B5C6-8BC83170647D}" type="slidenum">
              <a:rPr lang="en-US" altLang="ja-JP"/>
              <a:pPr/>
              <a:t>‹#›</a:t>
            </a:fld>
            <a:endParaRPr lang="en-US" altLang="ja-JP"/>
          </a:p>
        </p:txBody>
      </p:sp>
    </p:spTree>
    <p:extLst>
      <p:ext uri="{BB962C8B-B14F-4D97-AF65-F5344CB8AC3E}">
        <p14:creationId xmlns:p14="http://schemas.microsoft.com/office/powerpoint/2010/main" val="29133246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スライド番号プレースホルダー 4"/>
          <p:cNvSpPr>
            <a:spLocks noGrp="1"/>
          </p:cNvSpPr>
          <p:nvPr>
            <p:ph type="sldNum" sz="quarter" idx="10"/>
          </p:nvPr>
        </p:nvSpPr>
        <p:spPr/>
        <p:txBody>
          <a:bodyPr/>
          <a:lstStyle>
            <a:lvl1pPr>
              <a:defRPr/>
            </a:lvl1pPr>
          </a:lstStyle>
          <a:p>
            <a:fld id="{7C125403-0B73-4FD4-99C3-768078FD1386}" type="slidenum">
              <a:rPr lang="en-US" altLang="ja-JP"/>
              <a:pPr/>
              <a:t>‹#›</a:t>
            </a:fld>
            <a:endParaRPr lang="en-US" altLang="ja-JP"/>
          </a:p>
        </p:txBody>
      </p:sp>
    </p:spTree>
    <p:extLst>
      <p:ext uri="{BB962C8B-B14F-4D97-AF65-F5344CB8AC3E}">
        <p14:creationId xmlns:p14="http://schemas.microsoft.com/office/powerpoint/2010/main" val="8112334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スライド番号プレースホルダー 4"/>
          <p:cNvSpPr>
            <a:spLocks noGrp="1"/>
          </p:cNvSpPr>
          <p:nvPr>
            <p:ph type="sldNum" sz="quarter" idx="10"/>
          </p:nvPr>
        </p:nvSpPr>
        <p:spPr/>
        <p:txBody>
          <a:bodyPr/>
          <a:lstStyle>
            <a:lvl1pPr>
              <a:defRPr/>
            </a:lvl1pPr>
          </a:lstStyle>
          <a:p>
            <a:fld id="{349D189E-1120-4D8C-9057-0264D9FBFE1E}" type="slidenum">
              <a:rPr lang="en-US" altLang="ja-JP"/>
              <a:pPr/>
              <a:t>‹#›</a:t>
            </a:fld>
            <a:endParaRPr lang="en-US" altLang="ja-JP"/>
          </a:p>
        </p:txBody>
      </p:sp>
    </p:spTree>
    <p:extLst>
      <p:ext uri="{BB962C8B-B14F-4D97-AF65-F5344CB8AC3E}">
        <p14:creationId xmlns:p14="http://schemas.microsoft.com/office/powerpoint/2010/main" val="24486345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281" name="Rectangle 17"/>
          <p:cNvSpPr>
            <a:spLocks noChangeArrowheads="1"/>
          </p:cNvSpPr>
          <p:nvPr/>
        </p:nvSpPr>
        <p:spPr bwMode="auto">
          <a:xfrm>
            <a:off x="0" y="6308725"/>
            <a:ext cx="9144000" cy="549275"/>
          </a:xfrm>
          <a:prstGeom prst="rect">
            <a:avLst/>
          </a:prstGeom>
          <a:solidFill>
            <a:srgbClr val="23651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a:p>
        </p:txBody>
      </p:sp>
      <p:sp>
        <p:nvSpPr>
          <p:cNvPr id="11275" name="Rectangle 11"/>
          <p:cNvSpPr>
            <a:spLocks noChangeArrowheads="1"/>
          </p:cNvSpPr>
          <p:nvPr/>
        </p:nvSpPr>
        <p:spPr bwMode="auto">
          <a:xfrm>
            <a:off x="0" y="0"/>
            <a:ext cx="9144000" cy="908050"/>
          </a:xfrm>
          <a:prstGeom prst="rect">
            <a:avLst/>
          </a:prstGeom>
          <a:solidFill>
            <a:srgbClr val="DDDDD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a:p>
        </p:txBody>
      </p:sp>
      <p:sp>
        <p:nvSpPr>
          <p:cNvPr id="11271" name="Rectangle 7"/>
          <p:cNvSpPr>
            <a:spLocks noChangeArrowheads="1"/>
          </p:cNvSpPr>
          <p:nvPr/>
        </p:nvSpPr>
        <p:spPr bwMode="auto">
          <a:xfrm>
            <a:off x="0" y="908050"/>
            <a:ext cx="9144000" cy="71438"/>
          </a:xfrm>
          <a:prstGeom prst="rect">
            <a:avLst/>
          </a:prstGeom>
          <a:solidFill>
            <a:srgbClr val="23651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a:p>
        </p:txBody>
      </p:sp>
      <p:sp>
        <p:nvSpPr>
          <p:cNvPr id="11266" name="Rectangle 2"/>
          <p:cNvSpPr>
            <a:spLocks noGrp="1" noChangeArrowheads="1"/>
          </p:cNvSpPr>
          <p:nvPr>
            <p:ph type="title"/>
          </p:nvPr>
        </p:nvSpPr>
        <p:spPr bwMode="auto">
          <a:xfrm>
            <a:off x="179388" y="404813"/>
            <a:ext cx="7561262" cy="509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1267" name="Rectangle 3"/>
          <p:cNvSpPr>
            <a:spLocks noGrp="1" noChangeArrowheads="1"/>
          </p:cNvSpPr>
          <p:nvPr>
            <p:ph type="body" idx="1"/>
          </p:nvPr>
        </p:nvSpPr>
        <p:spPr bwMode="auto">
          <a:xfrm>
            <a:off x="179388" y="1125538"/>
            <a:ext cx="8785225" cy="4967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1270" name="Rectangle 6"/>
          <p:cNvSpPr>
            <a:spLocks noGrp="1" noChangeArrowheads="1"/>
          </p:cNvSpPr>
          <p:nvPr>
            <p:ph type="sldNum" sz="quarter" idx="4"/>
          </p:nvPr>
        </p:nvSpPr>
        <p:spPr bwMode="auto">
          <a:xfrm>
            <a:off x="8234363" y="44450"/>
            <a:ext cx="801687" cy="484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2400"/>
            </a:lvl1pPr>
          </a:lstStyle>
          <a:p>
            <a:fld id="{88874A6D-CB75-474F-AF31-922A809E3AB9}" type="slidenum">
              <a:rPr lang="en-US" altLang="ja-JP"/>
              <a:pPr/>
              <a:t>‹#›</a:t>
            </a:fld>
            <a:endParaRPr lang="en-US" altLang="ja-JP"/>
          </a:p>
        </p:txBody>
      </p:sp>
      <p:pic>
        <p:nvPicPr>
          <p:cNvPr id="11284" name="Picture 20" descr="tmp3"/>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300788" y="6396038"/>
            <a:ext cx="2663825" cy="385762"/>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hf hdr="0" ftr="0" dt="0"/>
  <p:txStyles>
    <p:titleStyle>
      <a:lvl1pPr algn="l" rtl="0" fontAlgn="base">
        <a:spcBef>
          <a:spcPct val="0"/>
        </a:spcBef>
        <a:spcAft>
          <a:spcPct val="0"/>
        </a:spcAft>
        <a:defRPr kumimoji="1" sz="2400" kern="1200">
          <a:solidFill>
            <a:schemeClr val="tx1"/>
          </a:solidFill>
          <a:latin typeface="+mj-lt"/>
          <a:ea typeface="+mj-ea"/>
          <a:cs typeface="+mj-cs"/>
        </a:defRPr>
      </a:lvl1pPr>
      <a:lvl2pPr algn="l" rtl="0" fontAlgn="base">
        <a:spcBef>
          <a:spcPct val="0"/>
        </a:spcBef>
        <a:spcAft>
          <a:spcPct val="0"/>
        </a:spcAft>
        <a:defRPr kumimoji="1" sz="2400">
          <a:solidFill>
            <a:schemeClr val="tx1"/>
          </a:solidFill>
          <a:latin typeface="Franklin Gothic Demi" pitchFamily="34" charset="0"/>
          <a:ea typeface="ＭＳ Ｐゴシック" panose="020B0600070205080204" pitchFamily="50" charset="-128"/>
        </a:defRPr>
      </a:lvl2pPr>
      <a:lvl3pPr algn="l" rtl="0" fontAlgn="base">
        <a:spcBef>
          <a:spcPct val="0"/>
        </a:spcBef>
        <a:spcAft>
          <a:spcPct val="0"/>
        </a:spcAft>
        <a:defRPr kumimoji="1" sz="2400">
          <a:solidFill>
            <a:schemeClr val="tx1"/>
          </a:solidFill>
          <a:latin typeface="Franklin Gothic Demi" pitchFamily="34" charset="0"/>
          <a:ea typeface="ＭＳ Ｐゴシック" panose="020B0600070205080204" pitchFamily="50" charset="-128"/>
        </a:defRPr>
      </a:lvl3pPr>
      <a:lvl4pPr algn="l" rtl="0" fontAlgn="base">
        <a:spcBef>
          <a:spcPct val="0"/>
        </a:spcBef>
        <a:spcAft>
          <a:spcPct val="0"/>
        </a:spcAft>
        <a:defRPr kumimoji="1" sz="2400">
          <a:solidFill>
            <a:schemeClr val="tx1"/>
          </a:solidFill>
          <a:latin typeface="Franklin Gothic Demi" pitchFamily="34" charset="0"/>
          <a:ea typeface="ＭＳ Ｐゴシック" panose="020B0600070205080204" pitchFamily="50" charset="-128"/>
        </a:defRPr>
      </a:lvl4pPr>
      <a:lvl5pPr algn="l" rtl="0" fontAlgn="base">
        <a:spcBef>
          <a:spcPct val="0"/>
        </a:spcBef>
        <a:spcAft>
          <a:spcPct val="0"/>
        </a:spcAft>
        <a:defRPr kumimoji="1" sz="2400">
          <a:solidFill>
            <a:schemeClr val="tx1"/>
          </a:solidFill>
          <a:latin typeface="Franklin Gothic Demi" pitchFamily="34" charset="0"/>
          <a:ea typeface="ＭＳ Ｐゴシック" panose="020B0600070205080204" pitchFamily="50" charset="-128"/>
        </a:defRPr>
      </a:lvl5pPr>
      <a:lvl6pPr marL="457200" algn="l" rtl="0" fontAlgn="base">
        <a:spcBef>
          <a:spcPct val="0"/>
        </a:spcBef>
        <a:spcAft>
          <a:spcPct val="0"/>
        </a:spcAft>
        <a:defRPr kumimoji="1" sz="2400">
          <a:solidFill>
            <a:schemeClr val="tx1"/>
          </a:solidFill>
          <a:latin typeface="Franklin Gothic Demi" pitchFamily="34" charset="0"/>
          <a:ea typeface="ＭＳ Ｐゴシック" panose="020B0600070205080204" pitchFamily="50" charset="-128"/>
        </a:defRPr>
      </a:lvl6pPr>
      <a:lvl7pPr marL="914400" algn="l" rtl="0" fontAlgn="base">
        <a:spcBef>
          <a:spcPct val="0"/>
        </a:spcBef>
        <a:spcAft>
          <a:spcPct val="0"/>
        </a:spcAft>
        <a:defRPr kumimoji="1" sz="2400">
          <a:solidFill>
            <a:schemeClr val="tx1"/>
          </a:solidFill>
          <a:latin typeface="Franklin Gothic Demi" pitchFamily="34" charset="0"/>
          <a:ea typeface="ＭＳ Ｐゴシック" panose="020B0600070205080204" pitchFamily="50" charset="-128"/>
        </a:defRPr>
      </a:lvl7pPr>
      <a:lvl8pPr marL="1371600" algn="l" rtl="0" fontAlgn="base">
        <a:spcBef>
          <a:spcPct val="0"/>
        </a:spcBef>
        <a:spcAft>
          <a:spcPct val="0"/>
        </a:spcAft>
        <a:defRPr kumimoji="1" sz="2400">
          <a:solidFill>
            <a:schemeClr val="tx1"/>
          </a:solidFill>
          <a:latin typeface="Franklin Gothic Demi" pitchFamily="34" charset="0"/>
          <a:ea typeface="ＭＳ Ｐゴシック" panose="020B0600070205080204" pitchFamily="50" charset="-128"/>
        </a:defRPr>
      </a:lvl8pPr>
      <a:lvl9pPr marL="1828800" algn="l" rtl="0" fontAlgn="base">
        <a:spcBef>
          <a:spcPct val="0"/>
        </a:spcBef>
        <a:spcAft>
          <a:spcPct val="0"/>
        </a:spcAft>
        <a:defRPr kumimoji="1" sz="2400">
          <a:solidFill>
            <a:schemeClr val="tx1"/>
          </a:solidFill>
          <a:latin typeface="Franklin Gothic Demi" pitchFamily="34" charset="0"/>
          <a:ea typeface="ＭＳ Ｐゴシック" panose="020B0600070205080204" pitchFamily="50" charset="-128"/>
        </a:defRPr>
      </a:lvl9pPr>
    </p:titleStyle>
    <p:bodyStyle>
      <a:lvl1pPr marL="342900" indent="-342900" algn="l" rtl="0" fontAlgn="base">
        <a:spcBef>
          <a:spcPct val="20000"/>
        </a:spcBef>
        <a:spcAft>
          <a:spcPct val="0"/>
        </a:spcAft>
        <a:defRPr kumimoji="1" sz="2800" kern="1200">
          <a:solidFill>
            <a:schemeClr val="tx1"/>
          </a:solidFill>
          <a:latin typeface="+mn-lt"/>
          <a:ea typeface="+mn-ea"/>
          <a:cs typeface="+mn-cs"/>
        </a:defRPr>
      </a:lvl1pPr>
      <a:lvl2pPr marL="742950" indent="-285750" algn="l" rtl="0" fontAlgn="base">
        <a:spcBef>
          <a:spcPct val="20000"/>
        </a:spcBef>
        <a:spcAft>
          <a:spcPct val="0"/>
        </a:spcAft>
        <a:buChar char="–"/>
        <a:defRPr kumimoji="1" sz="2400" kern="1200">
          <a:solidFill>
            <a:schemeClr val="tx1"/>
          </a:solidFill>
          <a:latin typeface="+mn-lt"/>
          <a:ea typeface="+mn-ea"/>
          <a:cs typeface="+mn-cs"/>
        </a:defRPr>
      </a:lvl2pPr>
      <a:lvl3pPr marL="1143000" indent="-228600" algn="l" rtl="0" fontAlgn="base">
        <a:spcBef>
          <a:spcPct val="20000"/>
        </a:spcBef>
        <a:spcAft>
          <a:spcPct val="0"/>
        </a:spcAft>
        <a:buChar char="•"/>
        <a:defRPr kumimoji="1" sz="2000" kern="1200">
          <a:solidFill>
            <a:schemeClr val="tx1"/>
          </a:solidFill>
          <a:latin typeface="+mn-lt"/>
          <a:ea typeface="+mn-ea"/>
          <a:cs typeface="+mn-cs"/>
        </a:defRPr>
      </a:lvl3pPr>
      <a:lvl4pPr marL="1600200" indent="-228600" algn="l" rtl="0" fontAlgn="base">
        <a:spcBef>
          <a:spcPct val="20000"/>
        </a:spcBef>
        <a:spcAft>
          <a:spcPct val="0"/>
        </a:spcAft>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9.xml"/><Relationship Id="rId1" Type="http://schemas.openxmlformats.org/officeDocument/2006/relationships/slideLayout" Target="../slideLayouts/slideLayout4.xml"/><Relationship Id="rId4" Type="http://schemas.openxmlformats.org/officeDocument/2006/relationships/chart" Target="../charts/chart3.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4.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3.xml"/><Relationship Id="rId1" Type="http://schemas.openxmlformats.org/officeDocument/2006/relationships/slideLayout" Target="../slideLayouts/slideLayout4.xml"/><Relationship Id="rId4" Type="http://schemas.openxmlformats.org/officeDocument/2006/relationships/image" Target="../media/image10.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a:xfrm>
            <a:off x="2411413" y="1196752"/>
            <a:ext cx="6624637" cy="2303687"/>
          </a:xfrm>
        </p:spPr>
        <p:txBody>
          <a:bodyPr/>
          <a:lstStyle/>
          <a:p>
            <a:r>
              <a:rPr lang="en-US" altLang="ja-JP" b="1" dirty="0"/>
              <a:t>Religion and Wellbeing: Viewpoints and Perspectives of Recent Research in Japan</a:t>
            </a:r>
            <a:r>
              <a:rPr lang="en-US" altLang="ja-JP" b="1" dirty="0" smtClean="0"/>
              <a:t/>
            </a:r>
            <a:br>
              <a:rPr lang="en-US" altLang="ja-JP" b="1" dirty="0" smtClean="0"/>
            </a:br>
            <a:r>
              <a:rPr lang="en-US" altLang="ja-JP" dirty="0" smtClean="0"/>
              <a:t> </a:t>
            </a:r>
            <a:endParaRPr lang="en-US" altLang="ja-JP" i="1" dirty="0"/>
          </a:p>
        </p:txBody>
      </p:sp>
      <p:sp>
        <p:nvSpPr>
          <p:cNvPr id="18435" name="Rectangle 3"/>
          <p:cNvSpPr>
            <a:spLocks noGrp="1" noChangeArrowheads="1"/>
          </p:cNvSpPr>
          <p:nvPr>
            <p:ph type="subTitle" idx="1"/>
          </p:nvPr>
        </p:nvSpPr>
        <p:spPr>
          <a:xfrm>
            <a:off x="2405063" y="4048918"/>
            <a:ext cx="6407150" cy="576263"/>
          </a:xfrm>
        </p:spPr>
        <p:txBody>
          <a:bodyPr/>
          <a:lstStyle/>
          <a:p>
            <a:endParaRPr lang="en-US" altLang="ja-JP" dirty="0"/>
          </a:p>
        </p:txBody>
      </p:sp>
      <p:sp>
        <p:nvSpPr>
          <p:cNvPr id="18439" name="Rectangle 7"/>
          <p:cNvSpPr>
            <a:spLocks noChangeArrowheads="1"/>
          </p:cNvSpPr>
          <p:nvPr/>
        </p:nvSpPr>
        <p:spPr bwMode="auto">
          <a:xfrm>
            <a:off x="6443663" y="5949950"/>
            <a:ext cx="2376487" cy="414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gn="l">
              <a:spcBef>
                <a:spcPct val="20000"/>
              </a:spcBef>
              <a:defRPr kumimoji="1" sz="2400">
                <a:solidFill>
                  <a:schemeClr val="tx1"/>
                </a:solidFill>
                <a:latin typeface="Franklin Gothic Demi" pitchFamily="34" charset="0"/>
                <a:ea typeface="ＭＳ Ｐゴシック" panose="020B0600070205080204" pitchFamily="50" charset="-128"/>
              </a:defRPr>
            </a:lvl1pPr>
            <a:lvl2pPr algn="ctr">
              <a:spcBef>
                <a:spcPct val="20000"/>
              </a:spcBef>
              <a:defRPr kumimoji="1" sz="2400">
                <a:solidFill>
                  <a:schemeClr val="tx1"/>
                </a:solidFill>
                <a:latin typeface="Franklin Gothic Demi" pitchFamily="34" charset="0"/>
                <a:ea typeface="ＭＳ Ｐゴシック" panose="020B0600070205080204" pitchFamily="50" charset="-128"/>
              </a:defRPr>
            </a:lvl2pPr>
            <a:lvl3pPr algn="ctr">
              <a:spcBef>
                <a:spcPct val="20000"/>
              </a:spcBef>
              <a:defRPr kumimoji="1" sz="2000">
                <a:solidFill>
                  <a:schemeClr val="tx1"/>
                </a:solidFill>
                <a:latin typeface="Franklin Gothic Demi" pitchFamily="34" charset="0"/>
                <a:ea typeface="ＭＳ Ｐゴシック" panose="020B0600070205080204" pitchFamily="50" charset="-128"/>
              </a:defRPr>
            </a:lvl3pPr>
            <a:lvl4pPr algn="ctr">
              <a:spcBef>
                <a:spcPct val="20000"/>
              </a:spcBef>
              <a:defRPr kumimoji="1" sz="2000">
                <a:solidFill>
                  <a:schemeClr val="tx1"/>
                </a:solidFill>
                <a:latin typeface="Franklin Gothic Demi" pitchFamily="34" charset="0"/>
                <a:ea typeface="ＭＳ Ｐゴシック" panose="020B0600070205080204" pitchFamily="50" charset="-128"/>
              </a:defRPr>
            </a:lvl4pPr>
            <a:lvl5pPr algn="ctr">
              <a:spcBef>
                <a:spcPct val="20000"/>
              </a:spcBef>
              <a:defRPr kumimoji="1" sz="2000">
                <a:solidFill>
                  <a:schemeClr val="tx1"/>
                </a:solidFill>
                <a:latin typeface="Franklin Gothic Demi" pitchFamily="34" charset="0"/>
                <a:ea typeface="ＭＳ Ｐゴシック" panose="020B0600070205080204" pitchFamily="50" charset="-128"/>
              </a:defRPr>
            </a:lvl5pPr>
            <a:lvl6pPr algn="ctr" fontAlgn="base">
              <a:spcBef>
                <a:spcPct val="20000"/>
              </a:spcBef>
              <a:spcAft>
                <a:spcPct val="0"/>
              </a:spcAft>
              <a:defRPr kumimoji="1" sz="2000">
                <a:solidFill>
                  <a:schemeClr val="tx1"/>
                </a:solidFill>
                <a:latin typeface="Franklin Gothic Demi" pitchFamily="34" charset="0"/>
                <a:ea typeface="ＭＳ Ｐゴシック" panose="020B0600070205080204" pitchFamily="50" charset="-128"/>
              </a:defRPr>
            </a:lvl6pPr>
            <a:lvl7pPr algn="ctr" fontAlgn="base">
              <a:spcBef>
                <a:spcPct val="20000"/>
              </a:spcBef>
              <a:spcAft>
                <a:spcPct val="0"/>
              </a:spcAft>
              <a:defRPr kumimoji="1" sz="2000">
                <a:solidFill>
                  <a:schemeClr val="tx1"/>
                </a:solidFill>
                <a:latin typeface="Franklin Gothic Demi" pitchFamily="34" charset="0"/>
                <a:ea typeface="ＭＳ Ｐゴシック" panose="020B0600070205080204" pitchFamily="50" charset="-128"/>
              </a:defRPr>
            </a:lvl7pPr>
            <a:lvl8pPr algn="ctr" fontAlgn="base">
              <a:spcBef>
                <a:spcPct val="20000"/>
              </a:spcBef>
              <a:spcAft>
                <a:spcPct val="0"/>
              </a:spcAft>
              <a:defRPr kumimoji="1" sz="2000">
                <a:solidFill>
                  <a:schemeClr val="tx1"/>
                </a:solidFill>
                <a:latin typeface="Franklin Gothic Demi" pitchFamily="34" charset="0"/>
                <a:ea typeface="ＭＳ Ｐゴシック" panose="020B0600070205080204" pitchFamily="50" charset="-128"/>
              </a:defRPr>
            </a:lvl8pPr>
            <a:lvl9pPr algn="ctr" fontAlgn="base">
              <a:spcBef>
                <a:spcPct val="20000"/>
              </a:spcBef>
              <a:spcAft>
                <a:spcPct val="0"/>
              </a:spcAft>
              <a:defRPr kumimoji="1" sz="2000">
                <a:solidFill>
                  <a:schemeClr val="tx1"/>
                </a:solidFill>
                <a:latin typeface="Franklin Gothic Demi" pitchFamily="34" charset="0"/>
                <a:ea typeface="ＭＳ Ｐゴシック" panose="020B0600070205080204" pitchFamily="50" charset="-128"/>
              </a:defRPr>
            </a:lvl9pPr>
          </a:lstStyle>
          <a:p>
            <a:pPr algn="r"/>
            <a:r>
              <a:rPr lang="en-US" altLang="ja-JP" sz="1800" dirty="0" smtClean="0"/>
              <a:t>October 12</a:t>
            </a:r>
            <a:r>
              <a:rPr lang="en-US" altLang="en-US" sz="1800" dirty="0" smtClean="0"/>
              <a:t>, 20</a:t>
            </a:r>
            <a:r>
              <a:rPr lang="en-US" altLang="ja-JP" sz="1800" dirty="0" smtClean="0"/>
              <a:t>17</a:t>
            </a:r>
            <a:endParaRPr lang="en-US" altLang="ja-JP" sz="1800" dirty="0"/>
          </a:p>
        </p:txBody>
      </p:sp>
      <p:sp>
        <p:nvSpPr>
          <p:cNvPr id="18443" name="Text Box 11"/>
          <p:cNvSpPr txBox="1">
            <a:spLocks noChangeArrowheads="1"/>
          </p:cNvSpPr>
          <p:nvPr/>
        </p:nvSpPr>
        <p:spPr bwMode="auto">
          <a:xfrm>
            <a:off x="5651500" y="4814888"/>
            <a:ext cx="316865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b="1" dirty="0" smtClean="0">
                <a:solidFill>
                  <a:srgbClr val="292929"/>
                </a:solidFill>
                <a:latin typeface="Franklin Gothic Demi" pitchFamily="34" charset="0"/>
              </a:rPr>
              <a:t>Graduate School of Letters, Sociology</a:t>
            </a:r>
            <a:endParaRPr lang="en-US" altLang="ja-JP" b="1" dirty="0">
              <a:solidFill>
                <a:srgbClr val="292929"/>
              </a:solidFill>
              <a:latin typeface="Franklin Gothic Demi" pitchFamily="34" charset="0"/>
            </a:endParaRPr>
          </a:p>
        </p:txBody>
      </p:sp>
      <p:sp>
        <p:nvSpPr>
          <p:cNvPr id="18444" name="Text Box 12"/>
          <p:cNvSpPr txBox="1">
            <a:spLocks noChangeArrowheads="1"/>
          </p:cNvSpPr>
          <p:nvPr/>
        </p:nvSpPr>
        <p:spPr bwMode="auto">
          <a:xfrm>
            <a:off x="3843338" y="4365625"/>
            <a:ext cx="49688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2800" b="1" dirty="0" err="1" smtClean="0">
                <a:solidFill>
                  <a:srgbClr val="292929"/>
                </a:solidFill>
                <a:latin typeface="Franklin Gothic Demi" pitchFamily="34" charset="0"/>
              </a:rPr>
              <a:t>Yoshihide</a:t>
            </a:r>
            <a:r>
              <a:rPr lang="en-US" altLang="ja-JP" sz="2800" b="1" dirty="0" smtClean="0">
                <a:solidFill>
                  <a:srgbClr val="292929"/>
                </a:solidFill>
                <a:latin typeface="Franklin Gothic Demi" pitchFamily="34" charset="0"/>
              </a:rPr>
              <a:t> Sakurai</a:t>
            </a:r>
            <a:endParaRPr lang="en-US" altLang="ja-JP" sz="2800" b="1" dirty="0">
              <a:solidFill>
                <a:srgbClr val="292929"/>
              </a:solidFill>
              <a:latin typeface="Franklin Gothic Demi"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Descriptive Results: Happiness and Health</a:t>
            </a:r>
            <a:endParaRPr kumimoji="1" lang="ja-JP" altLang="en-US" dirty="0"/>
          </a:p>
        </p:txBody>
      </p:sp>
      <p:sp>
        <p:nvSpPr>
          <p:cNvPr id="4" name="スライド番号プレースホルダー 3"/>
          <p:cNvSpPr>
            <a:spLocks noGrp="1"/>
          </p:cNvSpPr>
          <p:nvPr>
            <p:ph type="sldNum" sz="quarter" idx="10"/>
          </p:nvPr>
        </p:nvSpPr>
        <p:spPr/>
        <p:txBody>
          <a:bodyPr/>
          <a:lstStyle/>
          <a:p>
            <a:fld id="{C40BE268-F219-46F8-8269-9B05CB8BA94A}" type="slidenum">
              <a:rPr lang="en-US" altLang="ja-JP" smtClean="0"/>
              <a:pPr/>
              <a:t>9</a:t>
            </a:fld>
            <a:endParaRPr lang="en-US" altLang="ja-JP"/>
          </a:p>
        </p:txBody>
      </p:sp>
      <p:graphicFrame>
        <p:nvGraphicFramePr>
          <p:cNvPr id="7" name="コンテンツ プレースホルダー 6"/>
          <p:cNvGraphicFramePr>
            <a:graphicFrameLocks noGrp="1"/>
          </p:cNvGraphicFramePr>
          <p:nvPr>
            <p:ph sz="half" idx="1"/>
            <p:extLst>
              <p:ext uri="{D42A27DB-BD31-4B8C-83A1-F6EECF244321}">
                <p14:modId xmlns:p14="http://schemas.microsoft.com/office/powerpoint/2010/main" val="1209393520"/>
              </p:ext>
            </p:extLst>
          </p:nvPr>
        </p:nvGraphicFramePr>
        <p:xfrm>
          <a:off x="179388" y="1125538"/>
          <a:ext cx="4316412" cy="496728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コンテンツ プレースホルダー 9"/>
          <p:cNvGraphicFramePr>
            <a:graphicFrameLocks noGrp="1"/>
          </p:cNvGraphicFramePr>
          <p:nvPr>
            <p:ph sz="half" idx="2"/>
            <p:extLst>
              <p:ext uri="{D42A27DB-BD31-4B8C-83A1-F6EECF244321}">
                <p14:modId xmlns:p14="http://schemas.microsoft.com/office/powerpoint/2010/main" val="521184678"/>
              </p:ext>
            </p:extLst>
          </p:nvPr>
        </p:nvGraphicFramePr>
        <p:xfrm>
          <a:off x="4648200" y="1125538"/>
          <a:ext cx="4316413" cy="4967287"/>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6810730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9388" y="404813"/>
            <a:ext cx="8281044" cy="509587"/>
          </a:xfrm>
        </p:spPr>
        <p:txBody>
          <a:bodyPr/>
          <a:lstStyle/>
          <a:p>
            <a:r>
              <a:rPr lang="en-US" altLang="ja-JP" dirty="0"/>
              <a:t>Descriptive Results</a:t>
            </a:r>
            <a:r>
              <a:rPr lang="en-US" altLang="ja-JP" dirty="0" smtClean="0"/>
              <a:t>: sex, age, married or not, school career</a:t>
            </a:r>
            <a:endParaRPr kumimoji="1" lang="ja-JP" altLang="en-US" dirty="0"/>
          </a:p>
        </p:txBody>
      </p:sp>
      <p:pic>
        <p:nvPicPr>
          <p:cNvPr id="6" name="コンテンツ プレースホルダー 5"/>
          <p:cNvPicPr>
            <a:picLocks noGrp="1" noChangeAspect="1"/>
          </p:cNvPicPr>
          <p:nvPr>
            <p:ph sz="half" idx="1"/>
          </p:nvPr>
        </p:nvPicPr>
        <p:blipFill>
          <a:blip r:embed="rId3"/>
          <a:stretch>
            <a:fillRect/>
          </a:stretch>
        </p:blipFill>
        <p:spPr>
          <a:xfrm>
            <a:off x="323528" y="1145917"/>
            <a:ext cx="3740026" cy="2237132"/>
          </a:xfrm>
          <a:prstGeom prst="rect">
            <a:avLst/>
          </a:prstGeom>
        </p:spPr>
      </p:pic>
      <p:sp>
        <p:nvSpPr>
          <p:cNvPr id="5" name="スライド番号プレースホルダー 4"/>
          <p:cNvSpPr>
            <a:spLocks noGrp="1"/>
          </p:cNvSpPr>
          <p:nvPr>
            <p:ph type="sldNum" sz="quarter" idx="10"/>
          </p:nvPr>
        </p:nvSpPr>
        <p:spPr/>
        <p:txBody>
          <a:bodyPr/>
          <a:lstStyle/>
          <a:p>
            <a:fld id="{6770AE55-D7AB-4049-92CE-F282B1308660}" type="slidenum">
              <a:rPr lang="en-US" altLang="ja-JP" smtClean="0"/>
              <a:pPr/>
              <a:t>10</a:t>
            </a:fld>
            <a:endParaRPr lang="en-US" altLang="ja-JP"/>
          </a:p>
        </p:txBody>
      </p:sp>
      <p:pic>
        <p:nvPicPr>
          <p:cNvPr id="7" name="図 6"/>
          <p:cNvPicPr>
            <a:picLocks noChangeAspect="1"/>
          </p:cNvPicPr>
          <p:nvPr/>
        </p:nvPicPr>
        <p:blipFill>
          <a:blip r:embed="rId4"/>
          <a:stretch>
            <a:fillRect/>
          </a:stretch>
        </p:blipFill>
        <p:spPr>
          <a:xfrm>
            <a:off x="323528" y="3609181"/>
            <a:ext cx="4032448" cy="2555543"/>
          </a:xfrm>
          <a:prstGeom prst="rect">
            <a:avLst/>
          </a:prstGeom>
        </p:spPr>
      </p:pic>
      <p:pic>
        <p:nvPicPr>
          <p:cNvPr id="10" name="コンテンツ プレースホルダー 9"/>
          <p:cNvPicPr>
            <a:picLocks noGrp="1" noChangeAspect="1"/>
          </p:cNvPicPr>
          <p:nvPr>
            <p:ph sz="half" idx="2"/>
          </p:nvPr>
        </p:nvPicPr>
        <p:blipFill>
          <a:blip r:embed="rId5"/>
          <a:stretch>
            <a:fillRect/>
          </a:stretch>
        </p:blipFill>
        <p:spPr>
          <a:xfrm>
            <a:off x="4355976" y="1115344"/>
            <a:ext cx="4680074" cy="2440198"/>
          </a:xfrm>
          <a:prstGeom prst="rect">
            <a:avLst/>
          </a:prstGeom>
        </p:spPr>
      </p:pic>
      <p:pic>
        <p:nvPicPr>
          <p:cNvPr id="11" name="図 10"/>
          <p:cNvPicPr>
            <a:picLocks noChangeAspect="1"/>
          </p:cNvPicPr>
          <p:nvPr/>
        </p:nvPicPr>
        <p:blipFill>
          <a:blip r:embed="rId6"/>
          <a:stretch>
            <a:fillRect/>
          </a:stretch>
        </p:blipFill>
        <p:spPr>
          <a:xfrm>
            <a:off x="4355976" y="3609180"/>
            <a:ext cx="4680074" cy="2676967"/>
          </a:xfrm>
          <a:prstGeom prst="rect">
            <a:avLst/>
          </a:prstGeom>
        </p:spPr>
      </p:pic>
    </p:spTree>
    <p:extLst>
      <p:ext uri="{BB962C8B-B14F-4D97-AF65-F5344CB8AC3E}">
        <p14:creationId xmlns:p14="http://schemas.microsoft.com/office/powerpoint/2010/main" val="35071820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noGrp="1"/>
          </p:cNvSpPr>
          <p:nvPr>
            <p:ph type="title"/>
          </p:nvPr>
        </p:nvSpPr>
        <p:spPr/>
        <p:txBody>
          <a:bodyPr/>
          <a:lstStyle/>
          <a:p>
            <a:r>
              <a:rPr lang="en-US" altLang="ja-JP" dirty="0"/>
              <a:t>Descriptive Results</a:t>
            </a:r>
            <a:r>
              <a:rPr lang="en-US" altLang="ja-JP" dirty="0" smtClean="0"/>
              <a:t>: job</a:t>
            </a:r>
            <a:endParaRPr kumimoji="1" lang="ja-JP" altLang="en-US" dirty="0"/>
          </a:p>
        </p:txBody>
      </p:sp>
      <p:pic>
        <p:nvPicPr>
          <p:cNvPr id="8" name="コンテンツ プレースホルダー 7"/>
          <p:cNvPicPr>
            <a:picLocks noGrp="1" noChangeAspect="1"/>
          </p:cNvPicPr>
          <p:nvPr>
            <p:ph idx="1"/>
          </p:nvPr>
        </p:nvPicPr>
        <p:blipFill>
          <a:blip r:embed="rId3"/>
          <a:stretch>
            <a:fillRect/>
          </a:stretch>
        </p:blipFill>
        <p:spPr>
          <a:xfrm>
            <a:off x="224966" y="1484784"/>
            <a:ext cx="8840751" cy="4824536"/>
          </a:xfrm>
          <a:prstGeom prst="rect">
            <a:avLst/>
          </a:prstGeom>
        </p:spPr>
      </p:pic>
      <p:sp>
        <p:nvSpPr>
          <p:cNvPr id="5" name="スライド番号プレースホルダー 4"/>
          <p:cNvSpPr>
            <a:spLocks noGrp="1"/>
          </p:cNvSpPr>
          <p:nvPr>
            <p:ph type="sldNum" sz="quarter" idx="10"/>
          </p:nvPr>
        </p:nvSpPr>
        <p:spPr/>
        <p:txBody>
          <a:bodyPr/>
          <a:lstStyle/>
          <a:p>
            <a:fld id="{6770AE55-D7AB-4049-92CE-F282B1308660}" type="slidenum">
              <a:rPr lang="en-US" altLang="ja-JP" smtClean="0"/>
              <a:pPr/>
              <a:t>11</a:t>
            </a:fld>
            <a:endParaRPr lang="en-US" altLang="ja-JP"/>
          </a:p>
        </p:txBody>
      </p:sp>
    </p:spTree>
    <p:extLst>
      <p:ext uri="{BB962C8B-B14F-4D97-AF65-F5344CB8AC3E}">
        <p14:creationId xmlns:p14="http://schemas.microsoft.com/office/powerpoint/2010/main" val="802766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05350" y="259152"/>
            <a:ext cx="8327090" cy="509587"/>
          </a:xfrm>
        </p:spPr>
        <p:txBody>
          <a:bodyPr/>
          <a:lstStyle/>
          <a:p>
            <a:r>
              <a:rPr lang="en-US" altLang="ja-JP" dirty="0"/>
              <a:t>Descriptive Results</a:t>
            </a:r>
            <a:r>
              <a:rPr lang="en-US" altLang="ja-JP" dirty="0" smtClean="0"/>
              <a:t>: annual household income     </a:t>
            </a:r>
            <a:br>
              <a:rPr lang="en-US" altLang="ja-JP" dirty="0" smtClean="0"/>
            </a:br>
            <a:r>
              <a:rPr lang="en-US" altLang="ja-JP" dirty="0"/>
              <a:t> </a:t>
            </a:r>
            <a:r>
              <a:rPr lang="en-US" altLang="ja-JP" dirty="0" smtClean="0"/>
              <a:t>                                       1 million </a:t>
            </a:r>
            <a:r>
              <a:rPr lang="en-US" altLang="ja-JP" dirty="0"/>
              <a:t>yen is  US</a:t>
            </a:r>
            <a:r>
              <a:rPr lang="en-US" altLang="ja-JP" dirty="0" smtClean="0"/>
              <a:t>$ 8,881</a:t>
            </a:r>
            <a:r>
              <a:rPr lang="en-US" altLang="ja-JP" dirty="0"/>
              <a:t>. </a:t>
            </a:r>
            <a:endParaRPr kumimoji="1" lang="ja-JP" altLang="en-US" dirty="0"/>
          </a:p>
        </p:txBody>
      </p:sp>
      <p:pic>
        <p:nvPicPr>
          <p:cNvPr id="5" name="コンテンツ プレースホルダー 4"/>
          <p:cNvPicPr>
            <a:picLocks noGrp="1" noChangeAspect="1"/>
          </p:cNvPicPr>
          <p:nvPr>
            <p:ph idx="1"/>
          </p:nvPr>
        </p:nvPicPr>
        <p:blipFill>
          <a:blip r:embed="rId3"/>
          <a:stretch>
            <a:fillRect/>
          </a:stretch>
        </p:blipFill>
        <p:spPr>
          <a:xfrm>
            <a:off x="205350" y="1008840"/>
            <a:ext cx="8687130" cy="5228472"/>
          </a:xfrm>
          <a:prstGeom prst="rect">
            <a:avLst/>
          </a:prstGeom>
        </p:spPr>
      </p:pic>
      <p:sp>
        <p:nvSpPr>
          <p:cNvPr id="4" name="スライド番号プレースホルダー 3"/>
          <p:cNvSpPr>
            <a:spLocks noGrp="1"/>
          </p:cNvSpPr>
          <p:nvPr>
            <p:ph type="sldNum" sz="quarter" idx="10"/>
          </p:nvPr>
        </p:nvSpPr>
        <p:spPr/>
        <p:txBody>
          <a:bodyPr/>
          <a:lstStyle/>
          <a:p>
            <a:fld id="{C40BE268-F219-46F8-8269-9B05CB8BA94A}" type="slidenum">
              <a:rPr lang="en-US" altLang="ja-JP" smtClean="0"/>
              <a:pPr/>
              <a:t>12</a:t>
            </a:fld>
            <a:endParaRPr lang="en-US" altLang="ja-JP"/>
          </a:p>
        </p:txBody>
      </p:sp>
    </p:spTree>
    <p:extLst>
      <p:ext uri="{BB962C8B-B14F-4D97-AF65-F5344CB8AC3E}">
        <p14:creationId xmlns:p14="http://schemas.microsoft.com/office/powerpoint/2010/main" val="2224535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6414" y="207144"/>
            <a:ext cx="7561262" cy="509587"/>
          </a:xfrm>
        </p:spPr>
        <p:txBody>
          <a:bodyPr/>
          <a:lstStyle/>
          <a:p>
            <a:r>
              <a:rPr lang="en-US" altLang="ja-JP" dirty="0"/>
              <a:t>Descriptive Results</a:t>
            </a:r>
            <a:r>
              <a:rPr lang="en-US" altLang="ja-JP" dirty="0" smtClean="0"/>
              <a:t>:</a:t>
            </a:r>
            <a:r>
              <a:rPr lang="ja-JP" altLang="en-US" dirty="0"/>
              <a:t> </a:t>
            </a:r>
            <a:r>
              <a:rPr lang="en-US" altLang="ja-JP" dirty="0" smtClean="0"/>
              <a:t>Number of family members and Living city size</a:t>
            </a:r>
            <a:endParaRPr kumimoji="1" lang="ja-JP" altLang="en-US" dirty="0"/>
          </a:p>
        </p:txBody>
      </p:sp>
      <p:pic>
        <p:nvPicPr>
          <p:cNvPr id="7" name="コンテンツ プレースホルダー 6"/>
          <p:cNvPicPr>
            <a:picLocks noGrp="1" noChangeAspect="1"/>
          </p:cNvPicPr>
          <p:nvPr>
            <p:ph sz="half" idx="1"/>
          </p:nvPr>
        </p:nvPicPr>
        <p:blipFill>
          <a:blip r:embed="rId3"/>
          <a:stretch>
            <a:fillRect/>
          </a:stretch>
        </p:blipFill>
        <p:spPr>
          <a:xfrm>
            <a:off x="116414" y="1340768"/>
            <a:ext cx="4515518" cy="4464495"/>
          </a:xfrm>
          <a:prstGeom prst="rect">
            <a:avLst/>
          </a:prstGeom>
        </p:spPr>
      </p:pic>
      <p:pic>
        <p:nvPicPr>
          <p:cNvPr id="8" name="コンテンツ プレースホルダー 7"/>
          <p:cNvPicPr>
            <a:picLocks noGrp="1" noChangeAspect="1"/>
          </p:cNvPicPr>
          <p:nvPr>
            <p:ph sz="half" idx="2"/>
          </p:nvPr>
        </p:nvPicPr>
        <p:blipFill>
          <a:blip r:embed="rId4"/>
          <a:stretch>
            <a:fillRect/>
          </a:stretch>
        </p:blipFill>
        <p:spPr>
          <a:xfrm>
            <a:off x="4560893" y="1484784"/>
            <a:ext cx="4417725" cy="4320479"/>
          </a:xfrm>
          <a:prstGeom prst="rect">
            <a:avLst/>
          </a:prstGeom>
        </p:spPr>
      </p:pic>
      <p:sp>
        <p:nvSpPr>
          <p:cNvPr id="4" name="スライド番号プレースホルダー 3"/>
          <p:cNvSpPr>
            <a:spLocks noGrp="1"/>
          </p:cNvSpPr>
          <p:nvPr>
            <p:ph type="sldNum" sz="quarter" idx="10"/>
          </p:nvPr>
        </p:nvSpPr>
        <p:spPr/>
        <p:txBody>
          <a:bodyPr/>
          <a:lstStyle/>
          <a:p>
            <a:fld id="{C40BE268-F219-46F8-8269-9B05CB8BA94A}" type="slidenum">
              <a:rPr lang="en-US" altLang="ja-JP" smtClean="0"/>
              <a:pPr/>
              <a:t>13</a:t>
            </a:fld>
            <a:endParaRPr lang="en-US" altLang="ja-JP"/>
          </a:p>
        </p:txBody>
      </p:sp>
    </p:spTree>
    <p:extLst>
      <p:ext uri="{BB962C8B-B14F-4D97-AF65-F5344CB8AC3E}">
        <p14:creationId xmlns:p14="http://schemas.microsoft.com/office/powerpoint/2010/main" val="27010398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989118" y="3168650"/>
            <a:ext cx="184731" cy="369332"/>
          </a:xfrm>
          <a:prstGeom prst="rect">
            <a:avLst/>
          </a:prstGeom>
          <a:noFill/>
        </p:spPr>
        <p:txBody>
          <a:bodyPr wrap="none" rtlCol="0">
            <a:spAutoFit/>
          </a:bodyPr>
          <a:lstStyle/>
          <a:p>
            <a:endParaRPr kumimoji="1" lang="ja-JP" altLang="en-US" dirty="0"/>
          </a:p>
        </p:txBody>
      </p:sp>
      <p:sp>
        <p:nvSpPr>
          <p:cNvPr id="4" name="テキスト ボックス 3"/>
          <p:cNvSpPr txBox="1"/>
          <p:nvPr/>
        </p:nvSpPr>
        <p:spPr>
          <a:xfrm>
            <a:off x="488032" y="186602"/>
            <a:ext cx="8404446" cy="646331"/>
          </a:xfrm>
          <a:prstGeom prst="rect">
            <a:avLst/>
          </a:prstGeom>
          <a:noFill/>
        </p:spPr>
        <p:txBody>
          <a:bodyPr wrap="square" rtlCol="0">
            <a:spAutoFit/>
          </a:bodyPr>
          <a:lstStyle/>
          <a:p>
            <a:r>
              <a:rPr lang="en-US" altLang="ja-JP" dirty="0">
                <a:latin typeface="Meiryo" charset="-128"/>
                <a:ea typeface="Meiryo" charset="-128"/>
                <a:cs typeface="Meiryo" charset="-128"/>
              </a:rPr>
              <a:t>Factor Loadings and Communalities based on a Factor Analysis with </a:t>
            </a:r>
            <a:r>
              <a:rPr lang="en-US" altLang="ja-JP" dirty="0" err="1">
                <a:latin typeface="Meiryo" charset="-128"/>
                <a:ea typeface="Meiryo" charset="-128"/>
                <a:cs typeface="Meiryo" charset="-128"/>
              </a:rPr>
              <a:t>Varimax</a:t>
            </a:r>
            <a:r>
              <a:rPr lang="en-US" altLang="ja-JP" dirty="0">
                <a:latin typeface="Meiryo" charset="-128"/>
                <a:ea typeface="Meiryo" charset="-128"/>
                <a:cs typeface="Meiryo" charset="-128"/>
              </a:rPr>
              <a:t> Rotation for 12 Items of Religious Behavior</a:t>
            </a:r>
            <a:endParaRPr lang="ja-JP" altLang="en-US" dirty="0">
              <a:latin typeface="Meiryo" charset="-128"/>
              <a:ea typeface="Meiryo" charset="-128"/>
              <a:cs typeface="Meiryo" charset="-128"/>
            </a:endParaRPr>
          </a:p>
        </p:txBody>
      </p:sp>
      <p:graphicFrame>
        <p:nvGraphicFramePr>
          <p:cNvPr id="5" name="表 4"/>
          <p:cNvGraphicFramePr>
            <a:graphicFrameLocks noGrp="1"/>
          </p:cNvGraphicFramePr>
          <p:nvPr>
            <p:extLst>
              <p:ext uri="{D42A27DB-BD31-4B8C-83A1-F6EECF244321}">
                <p14:modId xmlns:p14="http://schemas.microsoft.com/office/powerpoint/2010/main" val="1511438933"/>
              </p:ext>
            </p:extLst>
          </p:nvPr>
        </p:nvGraphicFramePr>
        <p:xfrm>
          <a:off x="209222" y="1109929"/>
          <a:ext cx="8683257" cy="4821682"/>
        </p:xfrm>
        <a:graphic>
          <a:graphicData uri="http://schemas.openxmlformats.org/drawingml/2006/table">
            <a:tbl>
              <a:tblPr firstRow="1" firstCol="1" bandRow="1">
                <a:tableStyleId>{2D5ABB26-0587-4C30-8999-92F81FD0307C}</a:tableStyleId>
              </a:tblPr>
              <a:tblGrid>
                <a:gridCol w="4751481"/>
                <a:gridCol w="1236495"/>
                <a:gridCol w="1333747"/>
                <a:gridCol w="1361534"/>
              </a:tblGrid>
              <a:tr h="552908">
                <a:tc>
                  <a:txBody>
                    <a:bodyPr/>
                    <a:lstStyle/>
                    <a:p>
                      <a:endParaRPr lang="ja-JP" sz="1500" kern="100" dirty="0">
                        <a:effectLst/>
                        <a:latin typeface="Meiryo" charset="-128"/>
                        <a:ea typeface="Meiryo" charset="-128"/>
                        <a:cs typeface="Meiryo" charset="-128"/>
                      </a:endParaRPr>
                    </a:p>
                  </a:txBody>
                  <a:tcPr marL="47149" marR="47149"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8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Customary religious</a:t>
                      </a:r>
                      <a:endParaRPr lang="en-US" sz="1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8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institutionally religious</a:t>
                      </a:r>
                      <a:endParaRPr lang="en-US" sz="1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800" b="0" i="0" u="none" strike="noStrike" dirty="0">
                          <a:solidFill>
                            <a:srgbClr val="000000"/>
                          </a:solidFill>
                          <a:effectLst/>
                          <a:latin typeface="ＭＳ Ｐゴシック" panose="020B0600070205080204" pitchFamily="50" charset="-128"/>
                          <a:ea typeface="ＭＳ Ｐゴシック" panose="020B0600070205080204" pitchFamily="50" charset="-128"/>
                        </a:rPr>
                        <a:t>spiritual and </a:t>
                      </a:r>
                      <a:r>
                        <a:rPr lang="en-US" sz="18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occult </a:t>
                      </a:r>
                      <a:endParaRPr lang="en-US" sz="1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28793">
                <a:tc>
                  <a:txBody>
                    <a:bodyPr/>
                    <a:lstStyle/>
                    <a:p>
                      <a:pPr algn="l" fontAlgn="ctr"/>
                      <a:r>
                        <a:rPr lang="en-US" sz="1800" b="0" i="0" u="none" strike="noStrike" dirty="0">
                          <a:solidFill>
                            <a:srgbClr val="000000"/>
                          </a:solidFill>
                          <a:effectLst/>
                          <a:latin typeface="ＭＳ Ｐゴシック" panose="020B0600070205080204" pitchFamily="50" charset="-128"/>
                          <a:ea typeface="ＭＳ Ｐゴシック" panose="020B0600070205080204" pitchFamily="50" charset="-128"/>
                        </a:rPr>
                        <a:t>joining in religious activities</a:t>
                      </a:r>
                    </a:p>
                  </a:txBody>
                  <a:tcPr marL="7620" marR="7620" marT="7620" marB="0" anchor="ctr">
                    <a:lnT w="12700" cap="flat" cmpd="sng" algn="ctr">
                      <a:solidFill>
                        <a:schemeClr val="tx1"/>
                      </a:solidFill>
                      <a:prstDash val="solid"/>
                      <a:round/>
                      <a:headEnd type="none" w="med" len="med"/>
                      <a:tailEnd type="none" w="med" len="med"/>
                    </a:lnT>
                  </a:tcPr>
                </a:tc>
                <a:tc>
                  <a:txBody>
                    <a:bodyPr/>
                    <a:lstStyle/>
                    <a:p>
                      <a:pPr algn="ctr">
                        <a:spcAft>
                          <a:spcPts val="0"/>
                        </a:spcAft>
                      </a:pPr>
                      <a:r>
                        <a:rPr lang="en-US" sz="1500" kern="100" dirty="0">
                          <a:effectLst/>
                          <a:latin typeface="Meiryo" charset="-128"/>
                          <a:ea typeface="Meiryo" charset="-128"/>
                          <a:cs typeface="Meiryo" charset="-128"/>
                        </a:rPr>
                        <a:t>-.083</a:t>
                      </a:r>
                      <a:endParaRPr lang="ja-JP" sz="1500" kern="100" dirty="0">
                        <a:effectLst/>
                        <a:latin typeface="Meiryo" charset="-128"/>
                        <a:ea typeface="Meiryo" charset="-128"/>
                        <a:cs typeface="Meiryo" charset="-128"/>
                      </a:endParaRPr>
                    </a:p>
                  </a:txBody>
                  <a:tcPr marL="47149" marR="47149" marT="0" marB="0" anchor="ctr">
                    <a:lnT w="12700" cap="flat" cmpd="sng" algn="ctr">
                      <a:solidFill>
                        <a:schemeClr val="tx1"/>
                      </a:solidFill>
                      <a:prstDash val="solid"/>
                      <a:round/>
                      <a:headEnd type="none" w="med" len="med"/>
                      <a:tailEnd type="none" w="med" len="med"/>
                    </a:lnT>
                  </a:tcPr>
                </a:tc>
                <a:tc>
                  <a:txBody>
                    <a:bodyPr/>
                    <a:lstStyle/>
                    <a:p>
                      <a:pPr algn="ctr">
                        <a:spcAft>
                          <a:spcPts val="0"/>
                        </a:spcAft>
                      </a:pPr>
                      <a:r>
                        <a:rPr lang="en-US" sz="1500" kern="100" dirty="0">
                          <a:effectLst/>
                          <a:latin typeface="Meiryo" charset="-128"/>
                          <a:ea typeface="Meiryo" charset="-128"/>
                          <a:cs typeface="Meiryo" charset="-128"/>
                        </a:rPr>
                        <a:t>.794</a:t>
                      </a:r>
                      <a:endParaRPr lang="ja-JP" sz="1500" kern="100" dirty="0">
                        <a:effectLst/>
                        <a:latin typeface="Meiryo" charset="-128"/>
                        <a:ea typeface="Meiryo" charset="-128"/>
                        <a:cs typeface="Meiryo" charset="-128"/>
                      </a:endParaRPr>
                    </a:p>
                  </a:txBody>
                  <a:tcPr marL="47149" marR="47149" marT="0" marB="0" anchor="ctr">
                    <a:lnT w="12700" cap="flat" cmpd="sng" algn="ctr">
                      <a:solidFill>
                        <a:schemeClr val="tx1"/>
                      </a:solidFill>
                      <a:prstDash val="solid"/>
                      <a:round/>
                      <a:headEnd type="none" w="med" len="med"/>
                      <a:tailEnd type="none" w="med" len="med"/>
                    </a:lnT>
                    <a:solidFill>
                      <a:srgbClr val="FFFF00"/>
                    </a:solidFill>
                  </a:tcPr>
                </a:tc>
                <a:tc>
                  <a:txBody>
                    <a:bodyPr/>
                    <a:lstStyle/>
                    <a:p>
                      <a:pPr algn="ctr">
                        <a:spcAft>
                          <a:spcPts val="0"/>
                        </a:spcAft>
                      </a:pPr>
                      <a:r>
                        <a:rPr lang="en-US" sz="1500" kern="100" dirty="0">
                          <a:effectLst/>
                          <a:latin typeface="Meiryo" charset="-128"/>
                          <a:ea typeface="Meiryo" charset="-128"/>
                          <a:cs typeface="Meiryo" charset="-128"/>
                        </a:rPr>
                        <a:t>.037</a:t>
                      </a:r>
                      <a:endParaRPr lang="ja-JP" sz="1500" kern="100" dirty="0">
                        <a:effectLst/>
                        <a:latin typeface="Meiryo" charset="-128"/>
                        <a:ea typeface="Meiryo" charset="-128"/>
                        <a:cs typeface="Meiryo" charset="-128"/>
                      </a:endParaRPr>
                    </a:p>
                  </a:txBody>
                  <a:tcPr marL="47149" marR="47149" marT="0" marB="0" anchor="ctr">
                    <a:lnT w="12700" cap="flat" cmpd="sng" algn="ctr">
                      <a:solidFill>
                        <a:schemeClr val="tx1"/>
                      </a:solidFill>
                      <a:prstDash val="solid"/>
                      <a:round/>
                      <a:headEnd type="none" w="med" len="med"/>
                      <a:tailEnd type="none" w="med" len="med"/>
                    </a:lnT>
                  </a:tcPr>
                </a:tc>
              </a:tr>
              <a:tr h="328793">
                <a:tc>
                  <a:txBody>
                    <a:bodyPr/>
                    <a:lstStyle/>
                    <a:p>
                      <a:pPr algn="l" fontAlgn="ctr"/>
                      <a:r>
                        <a:rPr lang="en-US" sz="1800" b="0" i="0" u="none" strike="noStrike">
                          <a:solidFill>
                            <a:srgbClr val="000000"/>
                          </a:solidFill>
                          <a:effectLst/>
                          <a:latin typeface="ＭＳ Ｐゴシック" panose="020B0600070205080204" pitchFamily="50" charset="-128"/>
                          <a:ea typeface="ＭＳ Ｐゴシック" panose="020B0600070205080204" pitchFamily="50" charset="-128"/>
                        </a:rPr>
                        <a:t>joining in religious meeting</a:t>
                      </a:r>
                    </a:p>
                  </a:txBody>
                  <a:tcPr marL="7620" marR="7620" marT="7620" marB="0" anchor="ctr"/>
                </a:tc>
                <a:tc>
                  <a:txBody>
                    <a:bodyPr/>
                    <a:lstStyle/>
                    <a:p>
                      <a:pPr algn="ctr">
                        <a:spcAft>
                          <a:spcPts val="0"/>
                        </a:spcAft>
                      </a:pPr>
                      <a:r>
                        <a:rPr lang="en-US" sz="1500" kern="100">
                          <a:effectLst/>
                          <a:latin typeface="Meiryo" charset="-128"/>
                          <a:ea typeface="Meiryo" charset="-128"/>
                          <a:cs typeface="Meiryo" charset="-128"/>
                        </a:rPr>
                        <a:t>.033</a:t>
                      </a:r>
                      <a:endParaRPr lang="ja-JP" sz="1500" kern="100">
                        <a:effectLst/>
                        <a:latin typeface="Meiryo" charset="-128"/>
                        <a:ea typeface="Meiryo" charset="-128"/>
                        <a:cs typeface="Meiryo" charset="-128"/>
                      </a:endParaRPr>
                    </a:p>
                  </a:txBody>
                  <a:tcPr marL="47149" marR="47149" marT="0" marB="0" anchor="ctr"/>
                </a:tc>
                <a:tc>
                  <a:txBody>
                    <a:bodyPr/>
                    <a:lstStyle/>
                    <a:p>
                      <a:pPr algn="ctr">
                        <a:spcAft>
                          <a:spcPts val="0"/>
                        </a:spcAft>
                      </a:pPr>
                      <a:r>
                        <a:rPr lang="en-US" sz="1500" kern="100" dirty="0">
                          <a:effectLst/>
                          <a:latin typeface="Meiryo" charset="-128"/>
                          <a:ea typeface="Meiryo" charset="-128"/>
                          <a:cs typeface="Meiryo" charset="-128"/>
                        </a:rPr>
                        <a:t>.927</a:t>
                      </a:r>
                      <a:endParaRPr lang="ja-JP" sz="1500" kern="100" dirty="0">
                        <a:effectLst/>
                        <a:latin typeface="Meiryo" charset="-128"/>
                        <a:ea typeface="Meiryo" charset="-128"/>
                        <a:cs typeface="Meiryo" charset="-128"/>
                      </a:endParaRPr>
                    </a:p>
                  </a:txBody>
                  <a:tcPr marL="47149" marR="47149" marT="0" marB="0" anchor="ctr">
                    <a:solidFill>
                      <a:srgbClr val="FFFF00"/>
                    </a:solidFill>
                  </a:tcPr>
                </a:tc>
                <a:tc>
                  <a:txBody>
                    <a:bodyPr/>
                    <a:lstStyle/>
                    <a:p>
                      <a:pPr algn="ctr">
                        <a:spcAft>
                          <a:spcPts val="0"/>
                        </a:spcAft>
                      </a:pPr>
                      <a:r>
                        <a:rPr lang="en-US" sz="1500" kern="100">
                          <a:effectLst/>
                          <a:latin typeface="Meiryo" charset="-128"/>
                          <a:ea typeface="Meiryo" charset="-128"/>
                          <a:cs typeface="Meiryo" charset="-128"/>
                        </a:rPr>
                        <a:t>.003</a:t>
                      </a:r>
                      <a:endParaRPr lang="ja-JP" sz="1500" kern="100">
                        <a:effectLst/>
                        <a:latin typeface="Meiryo" charset="-128"/>
                        <a:ea typeface="Meiryo" charset="-128"/>
                        <a:cs typeface="Meiryo" charset="-128"/>
                      </a:endParaRPr>
                    </a:p>
                  </a:txBody>
                  <a:tcPr marL="47149" marR="47149" marT="0" marB="0" anchor="ctr"/>
                </a:tc>
              </a:tr>
              <a:tr h="328793">
                <a:tc>
                  <a:txBody>
                    <a:bodyPr/>
                    <a:lstStyle/>
                    <a:p>
                      <a:pPr algn="l" fontAlgn="ctr"/>
                      <a:r>
                        <a:rPr lang="en-US" sz="1800" b="0" i="0" u="none" strike="noStrike">
                          <a:solidFill>
                            <a:srgbClr val="000000"/>
                          </a:solidFill>
                          <a:effectLst/>
                          <a:latin typeface="ＭＳ Ｐゴシック" panose="020B0600070205080204" pitchFamily="50" charset="-128"/>
                          <a:ea typeface="ＭＳ Ｐゴシック" panose="020B0600070205080204" pitchFamily="50" charset="-128"/>
                        </a:rPr>
                        <a:t>reading bible and other religious canon</a:t>
                      </a:r>
                    </a:p>
                  </a:txBody>
                  <a:tcPr marL="7620" marR="7620" marT="7620" marB="0" anchor="ctr"/>
                </a:tc>
                <a:tc>
                  <a:txBody>
                    <a:bodyPr/>
                    <a:lstStyle/>
                    <a:p>
                      <a:pPr algn="ctr">
                        <a:spcAft>
                          <a:spcPts val="0"/>
                        </a:spcAft>
                      </a:pPr>
                      <a:r>
                        <a:rPr lang="en-US" sz="1500" kern="100">
                          <a:effectLst/>
                          <a:latin typeface="Meiryo" charset="-128"/>
                          <a:ea typeface="Meiryo" charset="-128"/>
                          <a:cs typeface="Meiryo" charset="-128"/>
                        </a:rPr>
                        <a:t>.051</a:t>
                      </a:r>
                      <a:endParaRPr lang="ja-JP" sz="1500" kern="100">
                        <a:effectLst/>
                        <a:latin typeface="Meiryo" charset="-128"/>
                        <a:ea typeface="Meiryo" charset="-128"/>
                        <a:cs typeface="Meiryo" charset="-128"/>
                      </a:endParaRPr>
                    </a:p>
                  </a:txBody>
                  <a:tcPr marL="47149" marR="47149" marT="0" marB="0" anchor="ctr"/>
                </a:tc>
                <a:tc>
                  <a:txBody>
                    <a:bodyPr/>
                    <a:lstStyle/>
                    <a:p>
                      <a:pPr algn="ctr">
                        <a:spcAft>
                          <a:spcPts val="0"/>
                        </a:spcAft>
                      </a:pPr>
                      <a:r>
                        <a:rPr lang="en-US" sz="1500" kern="100" dirty="0">
                          <a:effectLst/>
                          <a:latin typeface="Meiryo" charset="-128"/>
                          <a:ea typeface="Meiryo" charset="-128"/>
                          <a:cs typeface="Meiryo" charset="-128"/>
                        </a:rPr>
                        <a:t>.674</a:t>
                      </a:r>
                      <a:endParaRPr lang="ja-JP" sz="1500" kern="100" dirty="0">
                        <a:effectLst/>
                        <a:latin typeface="Meiryo" charset="-128"/>
                        <a:ea typeface="Meiryo" charset="-128"/>
                        <a:cs typeface="Meiryo" charset="-128"/>
                      </a:endParaRPr>
                    </a:p>
                  </a:txBody>
                  <a:tcPr marL="47149" marR="47149" marT="0" marB="0" anchor="ctr">
                    <a:solidFill>
                      <a:srgbClr val="FFFF00"/>
                    </a:solidFill>
                  </a:tcPr>
                </a:tc>
                <a:tc>
                  <a:txBody>
                    <a:bodyPr/>
                    <a:lstStyle/>
                    <a:p>
                      <a:pPr algn="ctr">
                        <a:spcAft>
                          <a:spcPts val="0"/>
                        </a:spcAft>
                      </a:pPr>
                      <a:r>
                        <a:rPr lang="en-US" sz="1500" kern="100">
                          <a:effectLst/>
                          <a:latin typeface="Meiryo" charset="-128"/>
                          <a:ea typeface="Meiryo" charset="-128"/>
                          <a:cs typeface="Meiryo" charset="-128"/>
                        </a:rPr>
                        <a:t>.107</a:t>
                      </a:r>
                      <a:endParaRPr lang="ja-JP" sz="1500" kern="100">
                        <a:effectLst/>
                        <a:latin typeface="Meiryo" charset="-128"/>
                        <a:ea typeface="Meiryo" charset="-128"/>
                        <a:cs typeface="Meiryo" charset="-128"/>
                      </a:endParaRPr>
                    </a:p>
                  </a:txBody>
                  <a:tcPr marL="47149" marR="47149" marT="0" marB="0" anchor="ctr"/>
                </a:tc>
              </a:tr>
              <a:tr h="328793">
                <a:tc>
                  <a:txBody>
                    <a:bodyPr/>
                    <a:lstStyle/>
                    <a:p>
                      <a:pPr algn="l" fontAlgn="ctr"/>
                      <a:r>
                        <a:rPr lang="en-US" sz="1800" b="0" i="0" u="none" strike="noStrike">
                          <a:solidFill>
                            <a:srgbClr val="000000"/>
                          </a:solidFill>
                          <a:effectLst/>
                          <a:latin typeface="ＭＳ Ｐゴシック" panose="020B0600070205080204" pitchFamily="50" charset="-128"/>
                          <a:ea typeface="ＭＳ Ｐゴシック" panose="020B0600070205080204" pitchFamily="50" charset="-128"/>
                        </a:rPr>
                        <a:t>visiting to shrine in new year</a:t>
                      </a:r>
                    </a:p>
                  </a:txBody>
                  <a:tcPr marL="7620" marR="7620" marT="7620" marB="0" anchor="ctr"/>
                </a:tc>
                <a:tc>
                  <a:txBody>
                    <a:bodyPr/>
                    <a:lstStyle/>
                    <a:p>
                      <a:pPr algn="ctr">
                        <a:spcAft>
                          <a:spcPts val="0"/>
                        </a:spcAft>
                      </a:pPr>
                      <a:r>
                        <a:rPr lang="en-US" sz="1500" kern="100" dirty="0">
                          <a:effectLst/>
                          <a:latin typeface="Meiryo" charset="-128"/>
                          <a:ea typeface="Meiryo" charset="-128"/>
                          <a:cs typeface="Meiryo" charset="-128"/>
                        </a:rPr>
                        <a:t>.553</a:t>
                      </a:r>
                      <a:endParaRPr lang="ja-JP" sz="1500" kern="100" dirty="0">
                        <a:effectLst/>
                        <a:latin typeface="Meiryo" charset="-128"/>
                        <a:ea typeface="Meiryo" charset="-128"/>
                        <a:cs typeface="Meiryo" charset="-128"/>
                      </a:endParaRPr>
                    </a:p>
                  </a:txBody>
                  <a:tcPr marL="47149" marR="47149" marT="0" marB="0" anchor="ctr">
                    <a:solidFill>
                      <a:srgbClr val="92D050"/>
                    </a:solidFill>
                  </a:tcPr>
                </a:tc>
                <a:tc>
                  <a:txBody>
                    <a:bodyPr/>
                    <a:lstStyle/>
                    <a:p>
                      <a:pPr algn="ctr">
                        <a:spcAft>
                          <a:spcPts val="0"/>
                        </a:spcAft>
                      </a:pPr>
                      <a:r>
                        <a:rPr lang="en-US" sz="1500" kern="100">
                          <a:effectLst/>
                          <a:latin typeface="Meiryo" charset="-128"/>
                          <a:ea typeface="Meiryo" charset="-128"/>
                          <a:cs typeface="Meiryo" charset="-128"/>
                        </a:rPr>
                        <a:t>-.193</a:t>
                      </a:r>
                      <a:endParaRPr lang="ja-JP" sz="1500" kern="100">
                        <a:effectLst/>
                        <a:latin typeface="Meiryo" charset="-128"/>
                        <a:ea typeface="Meiryo" charset="-128"/>
                        <a:cs typeface="Meiryo" charset="-128"/>
                      </a:endParaRPr>
                    </a:p>
                  </a:txBody>
                  <a:tcPr marL="47149" marR="47149" marT="0" marB="0" anchor="ctr"/>
                </a:tc>
                <a:tc>
                  <a:txBody>
                    <a:bodyPr/>
                    <a:lstStyle/>
                    <a:p>
                      <a:pPr algn="ctr">
                        <a:spcAft>
                          <a:spcPts val="0"/>
                        </a:spcAft>
                      </a:pPr>
                      <a:r>
                        <a:rPr lang="en-US" sz="1500" kern="100" dirty="0">
                          <a:effectLst/>
                          <a:latin typeface="Meiryo" charset="-128"/>
                          <a:ea typeface="Meiryo" charset="-128"/>
                          <a:cs typeface="Meiryo" charset="-128"/>
                        </a:rPr>
                        <a:t>.116</a:t>
                      </a:r>
                      <a:endParaRPr lang="ja-JP" sz="1500" kern="100" dirty="0">
                        <a:effectLst/>
                        <a:latin typeface="Meiryo" charset="-128"/>
                        <a:ea typeface="Meiryo" charset="-128"/>
                        <a:cs typeface="Meiryo" charset="-128"/>
                      </a:endParaRPr>
                    </a:p>
                  </a:txBody>
                  <a:tcPr marL="47149" marR="47149" marT="0" marB="0" anchor="ctr"/>
                </a:tc>
              </a:tr>
              <a:tr h="648699">
                <a:tc>
                  <a:txBody>
                    <a:bodyPr/>
                    <a:lstStyle/>
                    <a:p>
                      <a:pPr algn="l" fontAlgn="ctr"/>
                      <a:r>
                        <a:rPr lang="en-US" sz="1800" b="0" i="0" u="none" strike="noStrike">
                          <a:solidFill>
                            <a:srgbClr val="000000"/>
                          </a:solidFill>
                          <a:effectLst/>
                          <a:latin typeface="ＭＳ Ｐゴシック" panose="020B0600070205080204" pitchFamily="50" charset="-128"/>
                          <a:ea typeface="ＭＳ Ｐゴシック" panose="020B0600070205080204" pitchFamily="50" charset="-128"/>
                        </a:rPr>
                        <a:t>visiting to ancestral tomb in Bon and equinoctial week</a:t>
                      </a:r>
                    </a:p>
                  </a:txBody>
                  <a:tcPr marL="7620" marR="7620" marT="7620" marB="0" anchor="ctr"/>
                </a:tc>
                <a:tc>
                  <a:txBody>
                    <a:bodyPr/>
                    <a:lstStyle/>
                    <a:p>
                      <a:pPr algn="ctr">
                        <a:spcAft>
                          <a:spcPts val="0"/>
                        </a:spcAft>
                      </a:pPr>
                      <a:r>
                        <a:rPr lang="en-US" sz="1500" kern="100" dirty="0">
                          <a:effectLst/>
                          <a:latin typeface="Meiryo" charset="-128"/>
                          <a:ea typeface="Meiryo" charset="-128"/>
                          <a:cs typeface="Meiryo" charset="-128"/>
                        </a:rPr>
                        <a:t>.487</a:t>
                      </a:r>
                      <a:endParaRPr lang="ja-JP" sz="1500" kern="100" dirty="0">
                        <a:effectLst/>
                        <a:latin typeface="Meiryo" charset="-128"/>
                        <a:ea typeface="Meiryo" charset="-128"/>
                        <a:cs typeface="Meiryo" charset="-128"/>
                      </a:endParaRPr>
                    </a:p>
                  </a:txBody>
                  <a:tcPr marL="47149" marR="47149" marT="0" marB="0" anchor="ctr">
                    <a:solidFill>
                      <a:srgbClr val="92D050"/>
                    </a:solidFill>
                  </a:tcPr>
                </a:tc>
                <a:tc>
                  <a:txBody>
                    <a:bodyPr/>
                    <a:lstStyle/>
                    <a:p>
                      <a:pPr algn="ctr">
                        <a:spcAft>
                          <a:spcPts val="0"/>
                        </a:spcAft>
                      </a:pPr>
                      <a:r>
                        <a:rPr lang="en-US" sz="1500" kern="100">
                          <a:effectLst/>
                          <a:latin typeface="Meiryo" charset="-128"/>
                          <a:ea typeface="Meiryo" charset="-128"/>
                          <a:cs typeface="Meiryo" charset="-128"/>
                        </a:rPr>
                        <a:t>.006</a:t>
                      </a:r>
                      <a:endParaRPr lang="ja-JP" sz="1500" kern="100">
                        <a:effectLst/>
                        <a:latin typeface="Meiryo" charset="-128"/>
                        <a:ea typeface="Meiryo" charset="-128"/>
                        <a:cs typeface="Meiryo" charset="-128"/>
                      </a:endParaRPr>
                    </a:p>
                  </a:txBody>
                  <a:tcPr marL="47149" marR="47149" marT="0" marB="0" anchor="ctr"/>
                </a:tc>
                <a:tc>
                  <a:txBody>
                    <a:bodyPr/>
                    <a:lstStyle/>
                    <a:p>
                      <a:pPr algn="ctr">
                        <a:spcAft>
                          <a:spcPts val="0"/>
                        </a:spcAft>
                      </a:pPr>
                      <a:r>
                        <a:rPr lang="en-US" sz="1500" kern="100" dirty="0">
                          <a:effectLst/>
                          <a:latin typeface="Meiryo" charset="-128"/>
                          <a:ea typeface="Meiryo" charset="-128"/>
                          <a:cs typeface="Meiryo" charset="-128"/>
                        </a:rPr>
                        <a:t>-.001</a:t>
                      </a:r>
                      <a:endParaRPr lang="ja-JP" sz="1500" kern="100" dirty="0">
                        <a:effectLst/>
                        <a:latin typeface="Meiryo" charset="-128"/>
                        <a:ea typeface="Meiryo" charset="-128"/>
                        <a:cs typeface="Meiryo" charset="-128"/>
                      </a:endParaRPr>
                    </a:p>
                  </a:txBody>
                  <a:tcPr marL="47149" marR="47149" marT="0" marB="0" anchor="ctr"/>
                </a:tc>
              </a:tr>
              <a:tr h="328793">
                <a:tc>
                  <a:txBody>
                    <a:bodyPr/>
                    <a:lstStyle/>
                    <a:p>
                      <a:pPr algn="l" fontAlgn="ctr"/>
                      <a:r>
                        <a:rPr lang="en-US" sz="1800" b="0" i="0" u="none" strike="noStrike">
                          <a:solidFill>
                            <a:srgbClr val="000000"/>
                          </a:solidFill>
                          <a:effectLst/>
                          <a:latin typeface="ＭＳ Ｐゴシック" panose="020B0600070205080204" pitchFamily="50" charset="-128"/>
                          <a:ea typeface="ＭＳ Ｐゴシック" panose="020B0600070205080204" pitchFamily="50" charset="-128"/>
                        </a:rPr>
                        <a:t>joining in local festival </a:t>
                      </a:r>
                    </a:p>
                  </a:txBody>
                  <a:tcPr marL="7620" marR="7620" marT="7620" marB="0" anchor="ctr"/>
                </a:tc>
                <a:tc>
                  <a:txBody>
                    <a:bodyPr/>
                    <a:lstStyle/>
                    <a:p>
                      <a:pPr algn="ctr">
                        <a:spcAft>
                          <a:spcPts val="0"/>
                        </a:spcAft>
                      </a:pPr>
                      <a:r>
                        <a:rPr lang="en-US" sz="1500" kern="100" dirty="0">
                          <a:effectLst/>
                          <a:latin typeface="Meiryo" charset="-128"/>
                          <a:ea typeface="Meiryo" charset="-128"/>
                          <a:cs typeface="Meiryo" charset="-128"/>
                        </a:rPr>
                        <a:t>.494</a:t>
                      </a:r>
                      <a:endParaRPr lang="ja-JP" sz="1500" kern="100" dirty="0">
                        <a:effectLst/>
                        <a:latin typeface="Meiryo" charset="-128"/>
                        <a:ea typeface="Meiryo" charset="-128"/>
                        <a:cs typeface="Meiryo" charset="-128"/>
                      </a:endParaRPr>
                    </a:p>
                  </a:txBody>
                  <a:tcPr marL="47149" marR="47149" marT="0" marB="0" anchor="ctr">
                    <a:solidFill>
                      <a:srgbClr val="92D050"/>
                    </a:solidFill>
                  </a:tcPr>
                </a:tc>
                <a:tc>
                  <a:txBody>
                    <a:bodyPr/>
                    <a:lstStyle/>
                    <a:p>
                      <a:pPr algn="ctr">
                        <a:spcAft>
                          <a:spcPts val="0"/>
                        </a:spcAft>
                      </a:pPr>
                      <a:r>
                        <a:rPr lang="en-US" sz="1500" kern="100" dirty="0">
                          <a:effectLst/>
                          <a:latin typeface="Meiryo" charset="-128"/>
                          <a:ea typeface="Meiryo" charset="-128"/>
                          <a:cs typeface="Meiryo" charset="-128"/>
                        </a:rPr>
                        <a:t>.084</a:t>
                      </a:r>
                      <a:endParaRPr lang="ja-JP" sz="1500" kern="100" dirty="0">
                        <a:effectLst/>
                        <a:latin typeface="Meiryo" charset="-128"/>
                        <a:ea typeface="Meiryo" charset="-128"/>
                        <a:cs typeface="Meiryo" charset="-128"/>
                      </a:endParaRPr>
                    </a:p>
                  </a:txBody>
                  <a:tcPr marL="47149" marR="47149" marT="0" marB="0" anchor="ctr"/>
                </a:tc>
                <a:tc>
                  <a:txBody>
                    <a:bodyPr/>
                    <a:lstStyle/>
                    <a:p>
                      <a:pPr algn="ctr">
                        <a:spcAft>
                          <a:spcPts val="0"/>
                        </a:spcAft>
                      </a:pPr>
                      <a:r>
                        <a:rPr lang="en-US" sz="1500" kern="100">
                          <a:effectLst/>
                          <a:latin typeface="Meiryo" charset="-128"/>
                          <a:ea typeface="Meiryo" charset="-128"/>
                          <a:cs typeface="Meiryo" charset="-128"/>
                        </a:rPr>
                        <a:t>.039</a:t>
                      </a:r>
                      <a:endParaRPr lang="ja-JP" sz="1500" kern="100">
                        <a:effectLst/>
                        <a:latin typeface="Meiryo" charset="-128"/>
                        <a:ea typeface="Meiryo" charset="-128"/>
                        <a:cs typeface="Meiryo" charset="-128"/>
                      </a:endParaRPr>
                    </a:p>
                  </a:txBody>
                  <a:tcPr marL="47149" marR="47149" marT="0" marB="0" anchor="ctr"/>
                </a:tc>
              </a:tr>
              <a:tr h="328793">
                <a:tc>
                  <a:txBody>
                    <a:bodyPr/>
                    <a:lstStyle/>
                    <a:p>
                      <a:pPr algn="l" fontAlgn="ctr"/>
                      <a:r>
                        <a:rPr lang="en-US" sz="1800" b="0" i="0" u="none" strike="noStrike">
                          <a:solidFill>
                            <a:srgbClr val="000000"/>
                          </a:solidFill>
                          <a:effectLst/>
                          <a:latin typeface="ＭＳ Ｐゴシック" panose="020B0600070205080204" pitchFamily="50" charset="-128"/>
                          <a:ea typeface="ＭＳ Ｐゴシック" panose="020B0600070205080204" pitchFamily="50" charset="-128"/>
                        </a:rPr>
                        <a:t>visiting shrines and pilgrimage</a:t>
                      </a:r>
                    </a:p>
                  </a:txBody>
                  <a:tcPr marL="7620" marR="7620" marT="7620" marB="0" anchor="ctr"/>
                </a:tc>
                <a:tc>
                  <a:txBody>
                    <a:bodyPr/>
                    <a:lstStyle/>
                    <a:p>
                      <a:pPr algn="ctr">
                        <a:spcAft>
                          <a:spcPts val="0"/>
                        </a:spcAft>
                      </a:pPr>
                      <a:r>
                        <a:rPr lang="en-US" sz="1500" kern="100" dirty="0">
                          <a:effectLst/>
                          <a:latin typeface="Meiryo" charset="-128"/>
                          <a:ea typeface="Meiryo" charset="-128"/>
                          <a:cs typeface="Meiryo" charset="-128"/>
                        </a:rPr>
                        <a:t>.793</a:t>
                      </a:r>
                      <a:endParaRPr lang="ja-JP" sz="1500" kern="100" dirty="0">
                        <a:effectLst/>
                        <a:latin typeface="Meiryo" charset="-128"/>
                        <a:ea typeface="Meiryo" charset="-128"/>
                        <a:cs typeface="Meiryo" charset="-128"/>
                      </a:endParaRPr>
                    </a:p>
                  </a:txBody>
                  <a:tcPr marL="47149" marR="47149" marT="0" marB="0" anchor="ctr">
                    <a:solidFill>
                      <a:srgbClr val="92D050"/>
                    </a:solidFill>
                  </a:tcPr>
                </a:tc>
                <a:tc>
                  <a:txBody>
                    <a:bodyPr/>
                    <a:lstStyle/>
                    <a:p>
                      <a:pPr algn="ctr">
                        <a:spcAft>
                          <a:spcPts val="0"/>
                        </a:spcAft>
                      </a:pPr>
                      <a:r>
                        <a:rPr lang="en-US" sz="1500" kern="100" dirty="0">
                          <a:effectLst/>
                          <a:latin typeface="Meiryo" charset="-128"/>
                          <a:ea typeface="Meiryo" charset="-128"/>
                          <a:cs typeface="Meiryo" charset="-128"/>
                        </a:rPr>
                        <a:t>-.041</a:t>
                      </a:r>
                      <a:endParaRPr lang="ja-JP" sz="1500" kern="100" dirty="0">
                        <a:effectLst/>
                        <a:latin typeface="Meiryo" charset="-128"/>
                        <a:ea typeface="Meiryo" charset="-128"/>
                        <a:cs typeface="Meiryo" charset="-128"/>
                      </a:endParaRPr>
                    </a:p>
                  </a:txBody>
                  <a:tcPr marL="47149" marR="47149" marT="0" marB="0" anchor="ctr"/>
                </a:tc>
                <a:tc>
                  <a:txBody>
                    <a:bodyPr/>
                    <a:lstStyle/>
                    <a:p>
                      <a:pPr algn="ctr">
                        <a:spcAft>
                          <a:spcPts val="0"/>
                        </a:spcAft>
                      </a:pPr>
                      <a:r>
                        <a:rPr lang="en-US" sz="1500" kern="100" dirty="0">
                          <a:effectLst/>
                          <a:latin typeface="Meiryo" charset="-128"/>
                          <a:ea typeface="Meiryo" charset="-128"/>
                          <a:cs typeface="Meiryo" charset="-128"/>
                        </a:rPr>
                        <a:t>.109</a:t>
                      </a:r>
                      <a:endParaRPr lang="ja-JP" sz="1500" kern="100" dirty="0">
                        <a:effectLst/>
                        <a:latin typeface="Meiryo" charset="-128"/>
                        <a:ea typeface="Meiryo" charset="-128"/>
                        <a:cs typeface="Meiryo" charset="-128"/>
                      </a:endParaRPr>
                    </a:p>
                  </a:txBody>
                  <a:tcPr marL="47149" marR="47149" marT="0" marB="0" anchor="ctr"/>
                </a:tc>
              </a:tr>
              <a:tr h="328793">
                <a:tc>
                  <a:txBody>
                    <a:bodyPr/>
                    <a:lstStyle/>
                    <a:p>
                      <a:pPr algn="l" fontAlgn="ctr"/>
                      <a:r>
                        <a:rPr lang="en-US" sz="1800" b="0" i="0" u="none" strike="noStrike">
                          <a:solidFill>
                            <a:srgbClr val="000000"/>
                          </a:solidFill>
                          <a:effectLst/>
                          <a:latin typeface="ＭＳ Ｐゴシック" panose="020B0600070205080204" pitchFamily="50" charset="-128"/>
                          <a:ea typeface="ＭＳ Ｐゴシック" panose="020B0600070205080204" pitchFamily="50" charset="-128"/>
                        </a:rPr>
                        <a:t>receiving amulets and talismans</a:t>
                      </a:r>
                    </a:p>
                  </a:txBody>
                  <a:tcPr marL="7620" marR="7620" marT="7620" marB="0" anchor="ctr"/>
                </a:tc>
                <a:tc>
                  <a:txBody>
                    <a:bodyPr/>
                    <a:lstStyle/>
                    <a:p>
                      <a:pPr algn="ctr">
                        <a:spcAft>
                          <a:spcPts val="0"/>
                        </a:spcAft>
                      </a:pPr>
                      <a:r>
                        <a:rPr lang="en-US" sz="1500" kern="100" dirty="0">
                          <a:effectLst/>
                          <a:latin typeface="Meiryo" charset="-128"/>
                          <a:ea typeface="Meiryo" charset="-128"/>
                          <a:cs typeface="Meiryo" charset="-128"/>
                        </a:rPr>
                        <a:t>.586</a:t>
                      </a:r>
                      <a:endParaRPr lang="ja-JP" sz="1500" kern="100" dirty="0">
                        <a:effectLst/>
                        <a:latin typeface="Meiryo" charset="-128"/>
                        <a:ea typeface="Meiryo" charset="-128"/>
                        <a:cs typeface="Meiryo" charset="-128"/>
                      </a:endParaRPr>
                    </a:p>
                  </a:txBody>
                  <a:tcPr marL="47149" marR="47149" marT="0" marB="0" anchor="ctr">
                    <a:solidFill>
                      <a:srgbClr val="92D050"/>
                    </a:solidFill>
                  </a:tcPr>
                </a:tc>
                <a:tc>
                  <a:txBody>
                    <a:bodyPr/>
                    <a:lstStyle/>
                    <a:p>
                      <a:pPr algn="ctr">
                        <a:spcAft>
                          <a:spcPts val="0"/>
                        </a:spcAft>
                      </a:pPr>
                      <a:r>
                        <a:rPr lang="en-US" sz="1500" kern="100">
                          <a:effectLst/>
                          <a:latin typeface="Meiryo" charset="-128"/>
                          <a:ea typeface="Meiryo" charset="-128"/>
                          <a:cs typeface="Meiryo" charset="-128"/>
                        </a:rPr>
                        <a:t>-.051</a:t>
                      </a:r>
                      <a:endParaRPr lang="ja-JP" sz="1500" kern="100">
                        <a:effectLst/>
                        <a:latin typeface="Meiryo" charset="-128"/>
                        <a:ea typeface="Meiryo" charset="-128"/>
                        <a:cs typeface="Meiryo" charset="-128"/>
                      </a:endParaRPr>
                    </a:p>
                  </a:txBody>
                  <a:tcPr marL="47149" marR="47149" marT="0" marB="0" anchor="ctr"/>
                </a:tc>
                <a:tc>
                  <a:txBody>
                    <a:bodyPr/>
                    <a:lstStyle/>
                    <a:p>
                      <a:pPr algn="ctr">
                        <a:spcAft>
                          <a:spcPts val="0"/>
                        </a:spcAft>
                      </a:pPr>
                      <a:r>
                        <a:rPr lang="en-US" sz="1500" kern="100" dirty="0">
                          <a:effectLst/>
                          <a:latin typeface="Meiryo" charset="-128"/>
                          <a:ea typeface="Meiryo" charset="-128"/>
                          <a:cs typeface="Meiryo" charset="-128"/>
                        </a:rPr>
                        <a:t>.229</a:t>
                      </a:r>
                      <a:endParaRPr lang="ja-JP" sz="1500" kern="100" dirty="0">
                        <a:effectLst/>
                        <a:latin typeface="Meiryo" charset="-128"/>
                        <a:ea typeface="Meiryo" charset="-128"/>
                        <a:cs typeface="Meiryo" charset="-128"/>
                      </a:endParaRPr>
                    </a:p>
                  </a:txBody>
                  <a:tcPr marL="47149" marR="47149" marT="0" marB="0" anchor="ctr"/>
                </a:tc>
              </a:tr>
              <a:tr h="328793">
                <a:tc>
                  <a:txBody>
                    <a:bodyPr/>
                    <a:lstStyle/>
                    <a:p>
                      <a:pPr algn="l" fontAlgn="ctr"/>
                      <a:r>
                        <a:rPr lang="en-US" sz="1800" b="0" i="0" u="none" strike="noStrike">
                          <a:solidFill>
                            <a:srgbClr val="000000"/>
                          </a:solidFill>
                          <a:effectLst/>
                          <a:latin typeface="ＭＳ Ｐゴシック" panose="020B0600070205080204" pitchFamily="50" charset="-128"/>
                          <a:ea typeface="ＭＳ Ｐゴシック" panose="020B0600070205080204" pitchFamily="50" charset="-128"/>
                        </a:rPr>
                        <a:t>praying for Gods and/or Buddha</a:t>
                      </a:r>
                    </a:p>
                  </a:txBody>
                  <a:tcPr marL="7620" marR="7620" marT="7620" marB="0" anchor="ctr"/>
                </a:tc>
                <a:tc>
                  <a:txBody>
                    <a:bodyPr/>
                    <a:lstStyle/>
                    <a:p>
                      <a:pPr algn="ctr">
                        <a:spcAft>
                          <a:spcPts val="0"/>
                        </a:spcAft>
                      </a:pPr>
                      <a:r>
                        <a:rPr lang="en-US" sz="1500" kern="100" dirty="0">
                          <a:effectLst/>
                          <a:latin typeface="Meiryo" charset="-128"/>
                          <a:ea typeface="Meiryo" charset="-128"/>
                          <a:cs typeface="Meiryo" charset="-128"/>
                        </a:rPr>
                        <a:t>.502</a:t>
                      </a:r>
                      <a:endParaRPr lang="ja-JP" sz="1500" kern="100" dirty="0">
                        <a:effectLst/>
                        <a:latin typeface="Meiryo" charset="-128"/>
                        <a:ea typeface="Meiryo" charset="-128"/>
                        <a:cs typeface="Meiryo" charset="-128"/>
                      </a:endParaRPr>
                    </a:p>
                  </a:txBody>
                  <a:tcPr marL="47149" marR="47149" marT="0" marB="0" anchor="ctr">
                    <a:solidFill>
                      <a:srgbClr val="92D050"/>
                    </a:solidFill>
                  </a:tcPr>
                </a:tc>
                <a:tc>
                  <a:txBody>
                    <a:bodyPr/>
                    <a:lstStyle/>
                    <a:p>
                      <a:pPr algn="ctr">
                        <a:spcAft>
                          <a:spcPts val="0"/>
                        </a:spcAft>
                      </a:pPr>
                      <a:r>
                        <a:rPr lang="en-US" sz="1500" kern="100" dirty="0">
                          <a:effectLst/>
                          <a:latin typeface="Meiryo" charset="-128"/>
                          <a:ea typeface="Meiryo" charset="-128"/>
                          <a:cs typeface="Meiryo" charset="-128"/>
                        </a:rPr>
                        <a:t>.241</a:t>
                      </a:r>
                      <a:endParaRPr lang="ja-JP" sz="1500" kern="100" dirty="0">
                        <a:effectLst/>
                        <a:latin typeface="Meiryo" charset="-128"/>
                        <a:ea typeface="Meiryo" charset="-128"/>
                        <a:cs typeface="Meiryo" charset="-128"/>
                      </a:endParaRPr>
                    </a:p>
                  </a:txBody>
                  <a:tcPr marL="47149" marR="47149" marT="0" marB="0" anchor="ctr"/>
                </a:tc>
                <a:tc>
                  <a:txBody>
                    <a:bodyPr/>
                    <a:lstStyle/>
                    <a:p>
                      <a:pPr algn="ctr">
                        <a:spcAft>
                          <a:spcPts val="0"/>
                        </a:spcAft>
                      </a:pPr>
                      <a:r>
                        <a:rPr lang="en-US" sz="1500" kern="100" dirty="0">
                          <a:effectLst/>
                          <a:latin typeface="Meiryo" charset="-128"/>
                          <a:ea typeface="Meiryo" charset="-128"/>
                          <a:cs typeface="Meiryo" charset="-128"/>
                        </a:rPr>
                        <a:t>.176</a:t>
                      </a:r>
                      <a:endParaRPr lang="ja-JP" sz="1500" kern="100" dirty="0">
                        <a:effectLst/>
                        <a:latin typeface="Meiryo" charset="-128"/>
                        <a:ea typeface="Meiryo" charset="-128"/>
                        <a:cs typeface="Meiryo" charset="-128"/>
                      </a:endParaRPr>
                    </a:p>
                  </a:txBody>
                  <a:tcPr marL="47149" marR="47149" marT="0" marB="0" anchor="ctr"/>
                </a:tc>
              </a:tr>
              <a:tr h="328793">
                <a:tc>
                  <a:txBody>
                    <a:bodyPr/>
                    <a:lstStyle/>
                    <a:p>
                      <a:pPr algn="l" fontAlgn="ctr"/>
                      <a:r>
                        <a:rPr lang="en-US" sz="1800" b="0" i="0" u="none" strike="noStrike">
                          <a:solidFill>
                            <a:srgbClr val="000000"/>
                          </a:solidFill>
                          <a:effectLst/>
                          <a:latin typeface="ＭＳ Ｐゴシック" panose="020B0600070205080204" pitchFamily="50" charset="-128"/>
                          <a:ea typeface="ＭＳ Ｐゴシック" panose="020B0600070205080204" pitchFamily="50" charset="-128"/>
                        </a:rPr>
                        <a:t>visiting to sacred places</a:t>
                      </a:r>
                    </a:p>
                  </a:txBody>
                  <a:tcPr marL="7620" marR="7620" marT="7620" marB="0" anchor="ctr"/>
                </a:tc>
                <a:tc>
                  <a:txBody>
                    <a:bodyPr/>
                    <a:lstStyle/>
                    <a:p>
                      <a:pPr algn="ctr">
                        <a:spcAft>
                          <a:spcPts val="0"/>
                        </a:spcAft>
                      </a:pPr>
                      <a:r>
                        <a:rPr lang="en-US" sz="1500" kern="100">
                          <a:effectLst/>
                          <a:latin typeface="Meiryo" charset="-128"/>
                          <a:ea typeface="Meiryo" charset="-128"/>
                          <a:cs typeface="Meiryo" charset="-128"/>
                        </a:rPr>
                        <a:t>.196</a:t>
                      </a:r>
                      <a:endParaRPr lang="ja-JP" sz="1500" kern="100">
                        <a:effectLst/>
                        <a:latin typeface="Meiryo" charset="-128"/>
                        <a:ea typeface="Meiryo" charset="-128"/>
                        <a:cs typeface="Meiryo" charset="-128"/>
                      </a:endParaRPr>
                    </a:p>
                  </a:txBody>
                  <a:tcPr marL="47149" marR="47149" marT="0" marB="0" anchor="ctr"/>
                </a:tc>
                <a:tc>
                  <a:txBody>
                    <a:bodyPr/>
                    <a:lstStyle/>
                    <a:p>
                      <a:pPr algn="ctr">
                        <a:spcAft>
                          <a:spcPts val="0"/>
                        </a:spcAft>
                      </a:pPr>
                      <a:r>
                        <a:rPr lang="en-US" sz="1500" kern="100">
                          <a:effectLst/>
                          <a:latin typeface="Meiryo" charset="-128"/>
                          <a:ea typeface="Meiryo" charset="-128"/>
                          <a:cs typeface="Meiryo" charset="-128"/>
                        </a:rPr>
                        <a:t>-.004</a:t>
                      </a:r>
                      <a:endParaRPr lang="ja-JP" sz="1500" kern="100">
                        <a:effectLst/>
                        <a:latin typeface="Meiryo" charset="-128"/>
                        <a:ea typeface="Meiryo" charset="-128"/>
                        <a:cs typeface="Meiryo" charset="-128"/>
                      </a:endParaRPr>
                    </a:p>
                  </a:txBody>
                  <a:tcPr marL="47149" marR="47149" marT="0" marB="0" anchor="ctr"/>
                </a:tc>
                <a:tc>
                  <a:txBody>
                    <a:bodyPr/>
                    <a:lstStyle/>
                    <a:p>
                      <a:pPr algn="ctr">
                        <a:spcAft>
                          <a:spcPts val="0"/>
                        </a:spcAft>
                      </a:pPr>
                      <a:r>
                        <a:rPr lang="en-US" sz="1500" kern="100" dirty="0">
                          <a:effectLst/>
                          <a:latin typeface="Meiryo" charset="-128"/>
                          <a:ea typeface="Meiryo" charset="-128"/>
                          <a:cs typeface="Meiryo" charset="-128"/>
                        </a:rPr>
                        <a:t>.511</a:t>
                      </a:r>
                      <a:endParaRPr lang="ja-JP" sz="1500" kern="100" dirty="0">
                        <a:effectLst/>
                        <a:latin typeface="Meiryo" charset="-128"/>
                        <a:ea typeface="Meiryo" charset="-128"/>
                        <a:cs typeface="Meiryo" charset="-128"/>
                      </a:endParaRPr>
                    </a:p>
                  </a:txBody>
                  <a:tcPr marL="47149" marR="47149" marT="0" marB="0" anchor="ctr">
                    <a:solidFill>
                      <a:srgbClr val="FFC000"/>
                    </a:solidFill>
                  </a:tcPr>
                </a:tc>
              </a:tr>
              <a:tr h="328793">
                <a:tc>
                  <a:txBody>
                    <a:bodyPr/>
                    <a:lstStyle/>
                    <a:p>
                      <a:pPr algn="l" fontAlgn="ctr"/>
                      <a:r>
                        <a:rPr lang="en-US" sz="1800" b="0" i="0" u="none" strike="noStrike">
                          <a:solidFill>
                            <a:srgbClr val="000000"/>
                          </a:solidFill>
                          <a:effectLst/>
                          <a:latin typeface="ＭＳ Ｐゴシック" panose="020B0600070205080204" pitchFamily="50" charset="-128"/>
                          <a:ea typeface="ＭＳ Ｐゴシック" panose="020B0600070205080204" pitchFamily="50" charset="-128"/>
                        </a:rPr>
                        <a:t>visiting to therapists and counselors</a:t>
                      </a:r>
                    </a:p>
                  </a:txBody>
                  <a:tcPr marL="7620" marR="7620" marT="7620" marB="0" anchor="ctr"/>
                </a:tc>
                <a:tc>
                  <a:txBody>
                    <a:bodyPr/>
                    <a:lstStyle/>
                    <a:p>
                      <a:pPr algn="ctr">
                        <a:spcAft>
                          <a:spcPts val="0"/>
                        </a:spcAft>
                      </a:pPr>
                      <a:r>
                        <a:rPr lang="en-US" sz="1500" kern="100">
                          <a:effectLst/>
                          <a:latin typeface="Meiryo" charset="-128"/>
                          <a:ea typeface="Meiryo" charset="-128"/>
                          <a:cs typeface="Meiryo" charset="-128"/>
                        </a:rPr>
                        <a:t>-.009</a:t>
                      </a:r>
                      <a:endParaRPr lang="ja-JP" sz="1500" kern="100">
                        <a:effectLst/>
                        <a:latin typeface="Meiryo" charset="-128"/>
                        <a:ea typeface="Meiryo" charset="-128"/>
                        <a:cs typeface="Meiryo" charset="-128"/>
                      </a:endParaRPr>
                    </a:p>
                  </a:txBody>
                  <a:tcPr marL="47149" marR="47149" marT="0" marB="0" anchor="ctr"/>
                </a:tc>
                <a:tc>
                  <a:txBody>
                    <a:bodyPr/>
                    <a:lstStyle/>
                    <a:p>
                      <a:pPr algn="ctr">
                        <a:spcAft>
                          <a:spcPts val="0"/>
                        </a:spcAft>
                      </a:pPr>
                      <a:r>
                        <a:rPr lang="en-US" sz="1500" kern="100">
                          <a:effectLst/>
                          <a:latin typeface="Meiryo" charset="-128"/>
                          <a:ea typeface="Meiryo" charset="-128"/>
                          <a:cs typeface="Meiryo" charset="-128"/>
                        </a:rPr>
                        <a:t>.080</a:t>
                      </a:r>
                      <a:endParaRPr lang="ja-JP" sz="1500" kern="100">
                        <a:effectLst/>
                        <a:latin typeface="Meiryo" charset="-128"/>
                        <a:ea typeface="Meiryo" charset="-128"/>
                        <a:cs typeface="Meiryo" charset="-128"/>
                      </a:endParaRPr>
                    </a:p>
                  </a:txBody>
                  <a:tcPr marL="47149" marR="47149" marT="0" marB="0" anchor="ctr"/>
                </a:tc>
                <a:tc>
                  <a:txBody>
                    <a:bodyPr/>
                    <a:lstStyle/>
                    <a:p>
                      <a:pPr algn="ctr">
                        <a:spcAft>
                          <a:spcPts val="0"/>
                        </a:spcAft>
                      </a:pPr>
                      <a:r>
                        <a:rPr lang="en-US" sz="1500" kern="100" dirty="0">
                          <a:effectLst/>
                          <a:latin typeface="Meiryo" charset="-128"/>
                          <a:ea typeface="Meiryo" charset="-128"/>
                          <a:cs typeface="Meiryo" charset="-128"/>
                        </a:rPr>
                        <a:t>.654</a:t>
                      </a:r>
                      <a:endParaRPr lang="ja-JP" sz="1500" kern="100" dirty="0">
                        <a:effectLst/>
                        <a:latin typeface="Meiryo" charset="-128"/>
                        <a:ea typeface="Meiryo" charset="-128"/>
                        <a:cs typeface="Meiryo" charset="-128"/>
                      </a:endParaRPr>
                    </a:p>
                  </a:txBody>
                  <a:tcPr marL="47149" marR="47149" marT="0" marB="0" anchor="ctr">
                    <a:solidFill>
                      <a:srgbClr val="FFC000"/>
                    </a:solidFill>
                  </a:tcPr>
                </a:tc>
              </a:tr>
              <a:tr h="328793">
                <a:tc>
                  <a:txBody>
                    <a:bodyPr/>
                    <a:lstStyle/>
                    <a:p>
                      <a:pPr algn="l" fontAlgn="ctr"/>
                      <a:r>
                        <a:rPr lang="en-US" sz="1800" b="0" i="0" u="none" strike="noStrike" dirty="0">
                          <a:solidFill>
                            <a:srgbClr val="000000"/>
                          </a:solidFill>
                          <a:effectLst/>
                          <a:latin typeface="ＭＳ Ｐゴシック" panose="020B0600070205080204" pitchFamily="50" charset="-128"/>
                          <a:ea typeface="ＭＳ Ｐゴシック" panose="020B0600070205080204" pitchFamily="50" charset="-128"/>
                        </a:rPr>
                        <a:t>visiting to fortune tellers</a:t>
                      </a:r>
                    </a:p>
                  </a:txBody>
                  <a:tcPr marL="7620" marR="7620" marT="7620" marB="0" anchor="ctr">
                    <a:lnB w="12700" cap="flat" cmpd="sng" algn="ctr">
                      <a:solidFill>
                        <a:schemeClr val="tx1"/>
                      </a:solidFill>
                      <a:prstDash val="solid"/>
                      <a:round/>
                      <a:headEnd type="none" w="med" len="med"/>
                      <a:tailEnd type="none" w="med" len="med"/>
                    </a:lnB>
                  </a:tcPr>
                </a:tc>
                <a:tc>
                  <a:txBody>
                    <a:bodyPr/>
                    <a:lstStyle/>
                    <a:p>
                      <a:pPr algn="ctr">
                        <a:spcAft>
                          <a:spcPts val="0"/>
                        </a:spcAft>
                      </a:pPr>
                      <a:r>
                        <a:rPr lang="en-US" sz="1500" kern="100" dirty="0">
                          <a:effectLst/>
                          <a:latin typeface="Meiryo" charset="-128"/>
                          <a:ea typeface="Meiryo" charset="-128"/>
                          <a:cs typeface="Meiryo" charset="-128"/>
                        </a:rPr>
                        <a:t>.143</a:t>
                      </a:r>
                      <a:endParaRPr lang="ja-JP" sz="1500" kern="100" dirty="0">
                        <a:effectLst/>
                        <a:latin typeface="Meiryo" charset="-128"/>
                        <a:ea typeface="Meiryo" charset="-128"/>
                        <a:cs typeface="Meiryo" charset="-128"/>
                      </a:endParaRPr>
                    </a:p>
                  </a:txBody>
                  <a:tcPr marL="47149" marR="47149" marT="0" marB="0" anchor="ctr">
                    <a:lnB w="12700" cap="flat" cmpd="sng" algn="ctr">
                      <a:solidFill>
                        <a:schemeClr val="tx1"/>
                      </a:solidFill>
                      <a:prstDash val="solid"/>
                      <a:round/>
                      <a:headEnd type="none" w="med" len="med"/>
                      <a:tailEnd type="none" w="med" len="med"/>
                    </a:lnB>
                  </a:tcPr>
                </a:tc>
                <a:tc>
                  <a:txBody>
                    <a:bodyPr/>
                    <a:lstStyle/>
                    <a:p>
                      <a:pPr algn="ctr">
                        <a:spcAft>
                          <a:spcPts val="0"/>
                        </a:spcAft>
                      </a:pPr>
                      <a:r>
                        <a:rPr lang="en-US" sz="1500" kern="100" dirty="0">
                          <a:effectLst/>
                          <a:latin typeface="Meiryo" charset="-128"/>
                          <a:ea typeface="Meiryo" charset="-128"/>
                          <a:cs typeface="Meiryo" charset="-128"/>
                        </a:rPr>
                        <a:t>.058</a:t>
                      </a:r>
                      <a:endParaRPr lang="ja-JP" sz="1500" kern="100" dirty="0">
                        <a:effectLst/>
                        <a:latin typeface="Meiryo" charset="-128"/>
                        <a:ea typeface="Meiryo" charset="-128"/>
                        <a:cs typeface="Meiryo" charset="-128"/>
                      </a:endParaRPr>
                    </a:p>
                  </a:txBody>
                  <a:tcPr marL="47149" marR="47149" marT="0" marB="0" anchor="ctr">
                    <a:lnB w="12700" cap="flat" cmpd="sng" algn="ctr">
                      <a:solidFill>
                        <a:schemeClr val="tx1"/>
                      </a:solidFill>
                      <a:prstDash val="solid"/>
                      <a:round/>
                      <a:headEnd type="none" w="med" len="med"/>
                      <a:tailEnd type="none" w="med" len="med"/>
                    </a:lnB>
                  </a:tcPr>
                </a:tc>
                <a:tc>
                  <a:txBody>
                    <a:bodyPr/>
                    <a:lstStyle/>
                    <a:p>
                      <a:pPr algn="ctr">
                        <a:spcAft>
                          <a:spcPts val="0"/>
                        </a:spcAft>
                      </a:pPr>
                      <a:r>
                        <a:rPr lang="en-US" sz="1500" kern="100" dirty="0">
                          <a:effectLst/>
                          <a:latin typeface="Meiryo" charset="-128"/>
                          <a:ea typeface="Meiryo" charset="-128"/>
                          <a:cs typeface="Meiryo" charset="-128"/>
                        </a:rPr>
                        <a:t>.572</a:t>
                      </a:r>
                      <a:endParaRPr lang="ja-JP" sz="1500" kern="100" dirty="0">
                        <a:effectLst/>
                        <a:latin typeface="Meiryo" charset="-128"/>
                        <a:ea typeface="Meiryo" charset="-128"/>
                        <a:cs typeface="Meiryo" charset="-128"/>
                      </a:endParaRPr>
                    </a:p>
                  </a:txBody>
                  <a:tcPr marL="47149" marR="47149" marT="0" marB="0" anchor="ctr">
                    <a:lnB w="12700" cap="flat" cmpd="sng" algn="ctr">
                      <a:solidFill>
                        <a:schemeClr val="tx1"/>
                      </a:solidFill>
                      <a:prstDash val="solid"/>
                      <a:round/>
                      <a:headEnd type="none" w="med" len="med"/>
                      <a:tailEnd type="none" w="med" len="med"/>
                    </a:lnB>
                    <a:solidFill>
                      <a:srgbClr val="FFC000"/>
                    </a:solidFill>
                  </a:tcPr>
                </a:tc>
              </a:tr>
            </a:tbl>
          </a:graphicData>
        </a:graphic>
      </p:graphicFrame>
      <p:sp>
        <p:nvSpPr>
          <p:cNvPr id="7" name="テキスト ボックス 6"/>
          <p:cNvSpPr txBox="1"/>
          <p:nvPr/>
        </p:nvSpPr>
        <p:spPr>
          <a:xfrm>
            <a:off x="-575191" y="5913976"/>
            <a:ext cx="9467669" cy="569387"/>
          </a:xfrm>
          <a:prstGeom prst="rect">
            <a:avLst/>
          </a:prstGeom>
          <a:noFill/>
        </p:spPr>
        <p:txBody>
          <a:bodyPr wrap="square" rtlCol="0">
            <a:spAutoFit/>
          </a:bodyPr>
          <a:lstStyle/>
          <a:p>
            <a:r>
              <a:rPr lang="en-US" altLang="ja-JP" sz="1500" dirty="0">
                <a:latin typeface="Meiryo" charset="-128"/>
                <a:ea typeface="Meiryo" charset="-128"/>
                <a:cs typeface="Meiryo" charset="-128"/>
              </a:rPr>
              <a:t>Contributions: </a:t>
            </a:r>
            <a:r>
              <a:rPr lang="en-US" altLang="ja-JP" sz="1600" dirty="0"/>
              <a:t>institutionally religious </a:t>
            </a:r>
            <a:r>
              <a:rPr lang="en-US" altLang="ja-JP" sz="1500" dirty="0" smtClean="0">
                <a:latin typeface="Meiryo" charset="-128"/>
                <a:ea typeface="Meiryo" charset="-128"/>
                <a:cs typeface="Meiryo" charset="-128"/>
              </a:rPr>
              <a:t>=19,774</a:t>
            </a:r>
            <a:r>
              <a:rPr lang="en-US" altLang="ja-JP" sz="1600" dirty="0"/>
              <a:t>custamary religious </a:t>
            </a:r>
            <a:r>
              <a:rPr lang="en-US" altLang="ja-JP" sz="1500" dirty="0" smtClean="0">
                <a:latin typeface="Meiryo" charset="-128"/>
                <a:ea typeface="Meiryo" charset="-128"/>
                <a:cs typeface="Meiryo" charset="-128"/>
              </a:rPr>
              <a:t>=17.790 </a:t>
            </a:r>
            <a:r>
              <a:rPr lang="en-US" altLang="ja-JP" sz="1600" dirty="0" smtClean="0"/>
              <a:t>spiritual </a:t>
            </a:r>
            <a:r>
              <a:rPr lang="en-US" altLang="ja-JP" sz="1600" dirty="0"/>
              <a:t>and </a:t>
            </a:r>
            <a:r>
              <a:rPr lang="en-US" altLang="ja-JP" sz="1600" dirty="0" smtClean="0"/>
              <a:t>occult </a:t>
            </a:r>
            <a:r>
              <a:rPr lang="en-US" altLang="ja-JP" sz="1500" dirty="0" smtClean="0">
                <a:latin typeface="Meiryo" charset="-128"/>
                <a:ea typeface="Meiryo" charset="-128"/>
                <a:cs typeface="Meiryo" charset="-128"/>
              </a:rPr>
              <a:t>=</a:t>
            </a:r>
            <a:r>
              <a:rPr lang="en-US" altLang="ja-JP" sz="1500" dirty="0">
                <a:latin typeface="Meiryo" charset="-128"/>
                <a:ea typeface="Meiryo" charset="-128"/>
                <a:cs typeface="Meiryo" charset="-128"/>
              </a:rPr>
              <a:t>7.037</a:t>
            </a:r>
            <a:endParaRPr lang="ja-JP" altLang="en-US" sz="1500" dirty="0">
              <a:latin typeface="Meiryo" charset="-128"/>
              <a:ea typeface="Meiryo" charset="-128"/>
              <a:cs typeface="Meiryo" charset="-128"/>
            </a:endParaRPr>
          </a:p>
        </p:txBody>
      </p:sp>
    </p:spTree>
    <p:extLst>
      <p:ext uri="{BB962C8B-B14F-4D97-AF65-F5344CB8AC3E}">
        <p14:creationId xmlns:p14="http://schemas.microsoft.com/office/powerpoint/2010/main" val="42268532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3545904304"/>
              </p:ext>
            </p:extLst>
          </p:nvPr>
        </p:nvGraphicFramePr>
        <p:xfrm>
          <a:off x="116236" y="1033808"/>
          <a:ext cx="8920260" cy="4549855"/>
        </p:xfrm>
        <a:graphic>
          <a:graphicData uri="http://schemas.openxmlformats.org/drawingml/2006/table">
            <a:tbl>
              <a:tblPr>
                <a:tableStyleId>{5C22544A-7EE6-4342-B048-85BDC9FD1C3A}</a:tableStyleId>
              </a:tblPr>
              <a:tblGrid>
                <a:gridCol w="2059812"/>
                <a:gridCol w="373593"/>
                <a:gridCol w="242331"/>
                <a:gridCol w="373593"/>
                <a:gridCol w="373593"/>
                <a:gridCol w="292816"/>
                <a:gridCol w="373593"/>
                <a:gridCol w="242331"/>
                <a:gridCol w="373593"/>
                <a:gridCol w="373593"/>
                <a:gridCol w="373593"/>
                <a:gridCol w="373593"/>
                <a:gridCol w="242331"/>
                <a:gridCol w="373593"/>
                <a:gridCol w="373593"/>
                <a:gridCol w="292816"/>
                <a:gridCol w="44878"/>
                <a:gridCol w="476687"/>
                <a:gridCol w="269823"/>
                <a:gridCol w="490945"/>
                <a:gridCol w="529560"/>
              </a:tblGrid>
              <a:tr h="264600">
                <a:tc>
                  <a:txBody>
                    <a:bodyPr/>
                    <a:lstStyle/>
                    <a:p>
                      <a:pPr algn="l" fontAlgn="ctr"/>
                      <a:endParaRPr lang="ja-JP" altLang="en-US" sz="1100" b="0" i="0" u="none" strike="noStrike" dirty="0">
                        <a:solidFill>
                          <a:srgbClr val="000000"/>
                        </a:solidFill>
                        <a:effectLst/>
                        <a:latin typeface="Meiryo" charset="-128"/>
                        <a:ea typeface="Meiryo" charset="-128"/>
                        <a:cs typeface="Meiryo" charset="-128"/>
                      </a:endParaRPr>
                    </a:p>
                  </a:txBody>
                  <a:tcPr marL="4763" marR="4763" marT="4763" marB="0" anchor="ctr">
                    <a:lnT w="12700" cap="flat" cmpd="sng" algn="ctr">
                      <a:solidFill>
                        <a:schemeClr val="tx1"/>
                      </a:solidFill>
                      <a:prstDash val="solid"/>
                      <a:round/>
                      <a:headEnd type="none" w="med" len="med"/>
                      <a:tailEnd type="none" w="med" len="med"/>
                    </a:lnT>
                    <a:noFill/>
                  </a:tcPr>
                </a:tc>
                <a:tc gridSpan="4">
                  <a:txBody>
                    <a:bodyPr/>
                    <a:lstStyle/>
                    <a:p>
                      <a:pPr algn="ctr" fontAlgn="ctr"/>
                      <a:r>
                        <a:rPr lang="en-US" altLang="ja-JP" sz="1100" b="0" i="0" u="none" strike="noStrike" dirty="0" smtClean="0">
                          <a:solidFill>
                            <a:schemeClr val="dk1"/>
                          </a:solidFill>
                          <a:effectLst/>
                          <a:latin typeface="Meiryo" charset="-128"/>
                          <a:ea typeface="Meiryo" charset="-128"/>
                          <a:cs typeface="Meiryo" charset="-128"/>
                        </a:rPr>
                        <a:t>Model</a:t>
                      </a:r>
                      <a:r>
                        <a:rPr lang="en-US" altLang="ja-JP" sz="1100" b="0" i="0" u="none" strike="noStrike" baseline="0" dirty="0" smtClean="0">
                          <a:solidFill>
                            <a:schemeClr val="dk1"/>
                          </a:solidFill>
                          <a:effectLst/>
                          <a:latin typeface="Meiryo" charset="-128"/>
                          <a:ea typeface="Meiryo" charset="-128"/>
                          <a:cs typeface="Meiryo" charset="-128"/>
                        </a:rPr>
                        <a:t> 1</a:t>
                      </a:r>
                      <a:endParaRPr lang="en-US" altLang="ja-JP" sz="1100" b="0" i="0" u="none" strike="noStrike" dirty="0">
                        <a:solidFill>
                          <a:srgbClr val="000000"/>
                        </a:solidFill>
                        <a:effectLst/>
                        <a:latin typeface="Meiryo" charset="-128"/>
                        <a:ea typeface="Meiryo" charset="-128"/>
                        <a:cs typeface="Meiryo" charset="-128"/>
                      </a:endParaRPr>
                    </a:p>
                  </a:txBody>
                  <a:tcPr marL="4763" marR="4763" marT="4763" marB="0" anchor="ctr">
                    <a:lnT w="12700" cap="flat" cmpd="sng" algn="ctr">
                      <a:solidFill>
                        <a:schemeClr val="tx1"/>
                      </a:solidFill>
                      <a:prstDash val="solid"/>
                      <a:round/>
                      <a:headEnd type="none" w="med" len="med"/>
                      <a:tailEnd type="none" w="med" len="med"/>
                    </a:lnT>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endParaRPr lang="ja-JP" altLang="en-US" sz="1100" b="0" i="0" u="none" strike="noStrike" dirty="0">
                        <a:solidFill>
                          <a:srgbClr val="000000"/>
                        </a:solidFill>
                        <a:effectLst/>
                        <a:latin typeface="Meiryo" charset="-128"/>
                        <a:ea typeface="Meiryo" charset="-128"/>
                        <a:cs typeface="Meiryo" charset="-128"/>
                      </a:endParaRPr>
                    </a:p>
                  </a:txBody>
                  <a:tcPr marL="4763" marR="4763" marT="4763" marB="0" anchor="ctr">
                    <a:lnT w="12700" cap="flat" cmpd="sng" algn="ctr">
                      <a:solidFill>
                        <a:schemeClr val="tx1"/>
                      </a:solidFill>
                      <a:prstDash val="solid"/>
                      <a:round/>
                      <a:headEnd type="none" w="med" len="med"/>
                      <a:tailEnd type="none" w="med" len="med"/>
                    </a:lnT>
                    <a:noFill/>
                  </a:tcPr>
                </a:tc>
                <a:tc gridSpan="4">
                  <a:txBody>
                    <a:bodyPr/>
                    <a:lstStyle/>
                    <a:p>
                      <a:pPr algn="ctr" fontAlgn="ctr"/>
                      <a:r>
                        <a:rPr lang="en-US" altLang="ja-JP" sz="1100" u="none" strike="noStrike" dirty="0" smtClean="0">
                          <a:effectLst/>
                          <a:latin typeface="Meiryo" charset="-128"/>
                          <a:ea typeface="Meiryo" charset="-128"/>
                          <a:cs typeface="Meiryo" charset="-128"/>
                        </a:rPr>
                        <a:t>Model 2</a:t>
                      </a:r>
                      <a:endParaRPr lang="en-US" altLang="ja-JP" sz="1100" b="0" i="0" u="none" strike="noStrike" dirty="0">
                        <a:solidFill>
                          <a:srgbClr val="000000"/>
                        </a:solidFill>
                        <a:effectLst/>
                        <a:latin typeface="Meiryo" charset="-128"/>
                        <a:ea typeface="Meiryo" charset="-128"/>
                        <a:cs typeface="Meiryo" charset="-128"/>
                      </a:endParaRPr>
                    </a:p>
                  </a:txBody>
                  <a:tcPr marL="4763" marR="4763" marT="4763" marB="0" anchor="ctr">
                    <a:lnT w="12700" cap="flat" cmpd="sng" algn="ctr">
                      <a:solidFill>
                        <a:schemeClr val="tx1"/>
                      </a:solidFill>
                      <a:prstDash val="solid"/>
                      <a:round/>
                      <a:headEnd type="none" w="med" len="med"/>
                      <a:tailEnd type="none" w="med" len="med"/>
                    </a:lnT>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endParaRPr lang="ja-JP" altLang="en-US" sz="1100" b="0" i="0" u="none" strike="noStrike" dirty="0">
                        <a:solidFill>
                          <a:srgbClr val="000000"/>
                        </a:solidFill>
                        <a:effectLst/>
                        <a:latin typeface="Meiryo" charset="-128"/>
                        <a:ea typeface="Meiryo" charset="-128"/>
                        <a:cs typeface="Meiryo" charset="-128"/>
                      </a:endParaRPr>
                    </a:p>
                  </a:txBody>
                  <a:tcPr marL="4763" marR="4763" marT="4763" marB="0" anchor="ctr">
                    <a:lnT w="12700" cap="flat" cmpd="sng" algn="ctr">
                      <a:solidFill>
                        <a:schemeClr val="tx1"/>
                      </a:solidFill>
                      <a:prstDash val="solid"/>
                      <a:round/>
                      <a:headEnd type="none" w="med" len="med"/>
                      <a:tailEnd type="none" w="med" len="med"/>
                    </a:lnT>
                    <a:noFill/>
                  </a:tcPr>
                </a:tc>
                <a:tc gridSpan="4">
                  <a:txBody>
                    <a:bodyPr/>
                    <a:lstStyle/>
                    <a:p>
                      <a:pPr algn="ctr" fontAlgn="ctr"/>
                      <a:r>
                        <a:rPr lang="en-US" altLang="ja-JP" sz="1100" u="none" strike="noStrike" dirty="0" smtClean="0">
                          <a:effectLst/>
                          <a:latin typeface="Meiryo" charset="-128"/>
                          <a:ea typeface="Meiryo" charset="-128"/>
                          <a:cs typeface="Meiryo" charset="-128"/>
                        </a:rPr>
                        <a:t>Model 3</a:t>
                      </a:r>
                      <a:endParaRPr lang="en-US" altLang="ja-JP" sz="1100" b="0" i="0" u="none" strike="noStrike" dirty="0">
                        <a:solidFill>
                          <a:srgbClr val="000000"/>
                        </a:solidFill>
                        <a:effectLst/>
                        <a:latin typeface="Meiryo" charset="-128"/>
                        <a:ea typeface="Meiryo" charset="-128"/>
                        <a:cs typeface="Meiryo" charset="-128"/>
                      </a:endParaRPr>
                    </a:p>
                  </a:txBody>
                  <a:tcPr marL="4763" marR="4763" marT="4763" marB="0" anchor="ctr">
                    <a:lnT w="12700" cap="flat" cmpd="sng" algn="ctr">
                      <a:solidFill>
                        <a:schemeClr val="tx1"/>
                      </a:solidFill>
                      <a:prstDash val="solid"/>
                      <a:round/>
                      <a:headEnd type="none" w="med" len="med"/>
                      <a:tailEnd type="none" w="med" len="med"/>
                    </a:lnT>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endParaRPr lang="ja-JP" altLang="en-US" sz="1100" b="0" i="0" u="none" strike="noStrike">
                        <a:solidFill>
                          <a:srgbClr val="000000"/>
                        </a:solidFill>
                        <a:effectLst/>
                        <a:latin typeface="Meiryo" charset="-128"/>
                        <a:ea typeface="Meiryo" charset="-128"/>
                        <a:cs typeface="Meiryo" charset="-128"/>
                      </a:endParaRPr>
                    </a:p>
                  </a:txBody>
                  <a:tcPr marL="4763" marR="4763" marT="4763" marB="0" anchor="ctr">
                    <a:lnT w="12700" cap="flat" cmpd="sng" algn="ctr">
                      <a:solidFill>
                        <a:schemeClr val="tx1"/>
                      </a:solidFill>
                      <a:prstDash val="solid"/>
                      <a:round/>
                      <a:headEnd type="none" w="med" len="med"/>
                      <a:tailEnd type="none" w="med" len="med"/>
                    </a:lnT>
                    <a:noFill/>
                  </a:tcPr>
                </a:tc>
                <a:tc>
                  <a:txBody>
                    <a:bodyPr/>
                    <a:lstStyle/>
                    <a:p>
                      <a:pPr algn="ctr" fontAlgn="ctr"/>
                      <a:endParaRPr lang="ja-JP" altLang="en-US" sz="1100" b="0" i="0" u="none" strike="noStrike">
                        <a:solidFill>
                          <a:srgbClr val="000000"/>
                        </a:solidFill>
                        <a:effectLst/>
                        <a:latin typeface="Meiryo" charset="-128"/>
                        <a:ea typeface="Meiryo" charset="-128"/>
                        <a:cs typeface="Meiryo" charset="-128"/>
                      </a:endParaRPr>
                    </a:p>
                  </a:txBody>
                  <a:tcPr marL="4763" marR="4763" marT="4763" marB="0" anchor="ctr">
                    <a:lnT w="12700" cap="flat" cmpd="sng" algn="ctr">
                      <a:solidFill>
                        <a:schemeClr val="tx1"/>
                      </a:solidFill>
                      <a:prstDash val="solid"/>
                      <a:round/>
                      <a:headEnd type="none" w="med" len="med"/>
                      <a:tailEnd type="none" w="med" len="med"/>
                    </a:lnT>
                    <a:noFill/>
                  </a:tcPr>
                </a:tc>
                <a:tc gridSpan="4">
                  <a:txBody>
                    <a:bodyPr/>
                    <a:lstStyle/>
                    <a:p>
                      <a:pPr algn="ctr" fontAlgn="ctr"/>
                      <a:r>
                        <a:rPr lang="en-US" altLang="ja-JP" sz="1100" u="none" strike="noStrike" dirty="0" smtClean="0">
                          <a:effectLst/>
                          <a:latin typeface="Meiryo" charset="-128"/>
                          <a:ea typeface="Meiryo" charset="-128"/>
                          <a:cs typeface="Meiryo" charset="-128"/>
                        </a:rPr>
                        <a:t>Model 4</a:t>
                      </a:r>
                      <a:endParaRPr lang="en-US" altLang="ja-JP" sz="1100" b="0" i="0" u="none" strike="noStrike" dirty="0">
                        <a:solidFill>
                          <a:srgbClr val="000000"/>
                        </a:solidFill>
                        <a:effectLst/>
                        <a:latin typeface="Meiryo" charset="-128"/>
                        <a:ea typeface="Meiryo" charset="-128"/>
                        <a:cs typeface="Meiryo" charset="-128"/>
                      </a:endParaRPr>
                    </a:p>
                  </a:txBody>
                  <a:tcPr marL="4763" marR="4763" marT="4763" marB="0" anchor="ctr">
                    <a:lnT w="12700" cap="flat" cmpd="sng" algn="ctr">
                      <a:solidFill>
                        <a:schemeClr val="tx1"/>
                      </a:solidFill>
                      <a:prstDash val="solid"/>
                      <a:round/>
                      <a:headEnd type="none" w="med" len="med"/>
                      <a:tailEnd type="none" w="med" len="med"/>
                    </a:lnT>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64600">
                <a:tc>
                  <a:txBody>
                    <a:bodyPr/>
                    <a:lstStyle/>
                    <a:p>
                      <a:pPr algn="l" fontAlgn="ctr"/>
                      <a:r>
                        <a:rPr lang="ja-JP" altLang="en-US" sz="1100" u="none" strike="noStrike" dirty="0">
                          <a:effectLst/>
                          <a:latin typeface="Meiryo" charset="-128"/>
                          <a:ea typeface="Meiryo" charset="-128"/>
                          <a:cs typeface="Meiryo" charset="-128"/>
                        </a:rPr>
                        <a:t>　</a:t>
                      </a:r>
                      <a:endParaRPr lang="ja-JP" altLang="en-US" sz="1100" b="0" i="0" u="none" strike="noStrike" dirty="0">
                        <a:solidFill>
                          <a:srgbClr val="000000"/>
                        </a:solidFill>
                        <a:effectLst/>
                        <a:latin typeface="Meiryo" charset="-128"/>
                        <a:ea typeface="Meiryo" charset="-128"/>
                        <a:cs typeface="Meiryo" charset="-128"/>
                      </a:endParaRPr>
                    </a:p>
                  </a:txBody>
                  <a:tcPr marL="4763" marR="4763" marT="4763"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gridSpan="2">
                  <a:txBody>
                    <a:bodyPr/>
                    <a:lstStyle/>
                    <a:p>
                      <a:pPr algn="ctr" fontAlgn="ctr"/>
                      <a:r>
                        <a:rPr lang="en-US" altLang="ja-JP" sz="1100" u="none" strike="noStrike" dirty="0" smtClean="0">
                          <a:effectLst/>
                          <a:latin typeface="Meiryo" charset="-128"/>
                          <a:ea typeface="Meiryo" charset="-128"/>
                          <a:cs typeface="Meiryo" charset="-128"/>
                        </a:rPr>
                        <a:t>b</a:t>
                      </a:r>
                      <a:endParaRPr lang="en-US" altLang="ja-JP" sz="1100" b="0" i="0" u="none" strike="noStrike" dirty="0">
                        <a:solidFill>
                          <a:srgbClr val="000000"/>
                        </a:solidFill>
                        <a:effectLst/>
                        <a:latin typeface="Meiryo" charset="-128"/>
                        <a:ea typeface="Meiryo" charset="-128"/>
                        <a:cs typeface="Meiryo" charset="-128"/>
                      </a:endParaRPr>
                    </a:p>
                  </a:txBody>
                  <a:tcPr marL="4763" marR="4763" marT="4763"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c hMerge="1">
                  <a:txBody>
                    <a:bodyPr/>
                    <a:lstStyle/>
                    <a:p>
                      <a:pPr algn="ctr" fontAlgn="ctr"/>
                      <a:endParaRPr lang="ja-JP" altLang="en-US" sz="1600" b="0" i="0" u="none" strike="noStrike" dirty="0">
                        <a:solidFill>
                          <a:srgbClr val="000000"/>
                        </a:solidFill>
                        <a:effectLst/>
                        <a:latin typeface="游明朝 Regular" charset="-128"/>
                      </a:endParaRPr>
                    </a:p>
                  </a:txBody>
                  <a:tcPr marL="6350" marR="6350" marT="6350" marB="0" anchor="ctr">
                    <a:lnB w="12700" cap="flat" cmpd="sng" algn="ctr">
                      <a:solidFill>
                        <a:schemeClr val="tx1"/>
                      </a:solidFill>
                      <a:prstDash val="solid"/>
                      <a:round/>
                      <a:headEnd type="none" w="med" len="med"/>
                      <a:tailEnd type="none" w="med" len="med"/>
                    </a:lnB>
                    <a:noFill/>
                  </a:tcPr>
                </a:tc>
                <a:tc>
                  <a:txBody>
                    <a:bodyPr/>
                    <a:lstStyle/>
                    <a:p>
                      <a:pPr algn="ctr" fontAlgn="ctr"/>
                      <a:r>
                        <a:rPr lang="en-US" sz="1100" u="none" strike="noStrike">
                          <a:effectLst/>
                          <a:latin typeface="Meiryo" charset="-128"/>
                          <a:ea typeface="Meiryo" charset="-128"/>
                          <a:cs typeface="Meiryo" charset="-128"/>
                        </a:rPr>
                        <a:t>SE</a:t>
                      </a:r>
                      <a:endParaRPr lang="en-US" sz="1100" b="0" i="0" u="none" strike="noStrike">
                        <a:solidFill>
                          <a:srgbClr val="000000"/>
                        </a:solidFill>
                        <a:effectLst/>
                        <a:latin typeface="Meiryo" charset="-128"/>
                        <a:ea typeface="Meiryo" charset="-128"/>
                        <a:cs typeface="Meiryo" charset="-128"/>
                      </a:endParaRPr>
                    </a:p>
                  </a:txBody>
                  <a:tcPr marL="4763" marR="4763" marT="4763" marB="0" anchor="ctr">
                    <a:lnB w="12700" cap="flat" cmpd="sng" algn="ctr">
                      <a:solidFill>
                        <a:schemeClr val="tx1"/>
                      </a:solidFill>
                      <a:prstDash val="solid"/>
                      <a:round/>
                      <a:headEnd type="none" w="med" len="med"/>
                      <a:tailEnd type="none" w="med" len="med"/>
                    </a:lnB>
                    <a:noFill/>
                  </a:tcPr>
                </a:tc>
                <a:tc>
                  <a:txBody>
                    <a:bodyPr/>
                    <a:lstStyle/>
                    <a:p>
                      <a:pPr algn="ctr" fontAlgn="ctr"/>
                      <a:r>
                        <a:rPr lang="el-GR" sz="1100" u="none" strike="noStrike" dirty="0">
                          <a:effectLst/>
                          <a:latin typeface="Meiryo" charset="-128"/>
                          <a:ea typeface="Meiryo" charset="-128"/>
                          <a:cs typeface="Meiryo" charset="-128"/>
                        </a:rPr>
                        <a:t>β</a:t>
                      </a:r>
                      <a:endParaRPr lang="el-GR" sz="1100" b="0" i="0" u="none" strike="noStrike" dirty="0">
                        <a:solidFill>
                          <a:srgbClr val="000000"/>
                        </a:solidFill>
                        <a:effectLst/>
                        <a:latin typeface="Meiryo" charset="-128"/>
                        <a:ea typeface="Meiryo" charset="-128"/>
                        <a:cs typeface="Meiryo" charset="-128"/>
                      </a:endParaRPr>
                    </a:p>
                  </a:txBody>
                  <a:tcPr marL="4763" marR="4763" marT="4763" marB="0" anchor="ctr">
                    <a:lnB w="12700" cap="flat" cmpd="sng" algn="ctr">
                      <a:solidFill>
                        <a:schemeClr val="tx1"/>
                      </a:solidFill>
                      <a:prstDash val="solid"/>
                      <a:round/>
                      <a:headEnd type="none" w="med" len="med"/>
                      <a:tailEnd type="none" w="med" len="med"/>
                    </a:lnB>
                    <a:noFill/>
                  </a:tcPr>
                </a:tc>
                <a:tc>
                  <a:txBody>
                    <a:bodyPr/>
                    <a:lstStyle/>
                    <a:p>
                      <a:pPr algn="ctr" fontAlgn="ctr"/>
                      <a:r>
                        <a:rPr lang="ja-JP" altLang="en-US" sz="1100" u="none" strike="noStrike">
                          <a:effectLst/>
                          <a:latin typeface="Meiryo" charset="-128"/>
                          <a:ea typeface="Meiryo" charset="-128"/>
                          <a:cs typeface="Meiryo" charset="-128"/>
                        </a:rPr>
                        <a:t>　</a:t>
                      </a:r>
                      <a:endParaRPr lang="ja-JP" altLang="en-US" sz="1100" b="0" i="0" u="none" strike="noStrike">
                        <a:solidFill>
                          <a:srgbClr val="000000"/>
                        </a:solidFill>
                        <a:effectLst/>
                        <a:latin typeface="Meiryo" charset="-128"/>
                        <a:ea typeface="Meiryo" charset="-128"/>
                        <a:cs typeface="Meiryo" charset="-128"/>
                      </a:endParaRPr>
                    </a:p>
                  </a:txBody>
                  <a:tcPr marL="4763" marR="4763" marT="4763"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gridSpan="2">
                  <a:txBody>
                    <a:bodyPr/>
                    <a:lstStyle/>
                    <a:p>
                      <a:pPr algn="ctr" fontAlgn="ctr"/>
                      <a:r>
                        <a:rPr lang="en-US" altLang="ja-JP" sz="1100" u="none" strike="noStrike" dirty="0" smtClean="0">
                          <a:effectLst/>
                          <a:latin typeface="Meiryo" charset="-128"/>
                          <a:ea typeface="Meiryo" charset="-128"/>
                          <a:cs typeface="Meiryo" charset="-128"/>
                        </a:rPr>
                        <a:t>b</a:t>
                      </a:r>
                      <a:endParaRPr lang="en-US" altLang="ja-JP" sz="1100" b="0" i="0" u="none" strike="noStrike" dirty="0">
                        <a:solidFill>
                          <a:srgbClr val="000000"/>
                        </a:solidFill>
                        <a:effectLst/>
                        <a:latin typeface="Meiryo" charset="-128"/>
                        <a:ea typeface="Meiryo" charset="-128"/>
                        <a:cs typeface="Meiryo" charset="-128"/>
                      </a:endParaRPr>
                    </a:p>
                  </a:txBody>
                  <a:tcPr marL="4763" marR="4763" marT="4763"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c hMerge="1">
                  <a:txBody>
                    <a:bodyPr/>
                    <a:lstStyle/>
                    <a:p>
                      <a:pPr algn="ctr" fontAlgn="ctr"/>
                      <a:endParaRPr lang="ja-JP" altLang="en-US" sz="1600" b="0" i="0" u="none" strike="noStrike" dirty="0">
                        <a:solidFill>
                          <a:srgbClr val="000000"/>
                        </a:solidFill>
                        <a:effectLst/>
                        <a:latin typeface="游明朝 Regular" charset="-128"/>
                      </a:endParaRPr>
                    </a:p>
                  </a:txBody>
                  <a:tcPr marL="6350" marR="6350" marT="6350" marB="0" anchor="ctr">
                    <a:lnB w="12700" cap="flat" cmpd="sng" algn="ctr">
                      <a:solidFill>
                        <a:schemeClr val="tx1"/>
                      </a:solidFill>
                      <a:prstDash val="solid"/>
                      <a:round/>
                      <a:headEnd type="none" w="med" len="med"/>
                      <a:tailEnd type="none" w="med" len="med"/>
                    </a:lnB>
                    <a:noFill/>
                  </a:tcPr>
                </a:tc>
                <a:tc>
                  <a:txBody>
                    <a:bodyPr/>
                    <a:lstStyle/>
                    <a:p>
                      <a:pPr algn="ctr" fontAlgn="ctr"/>
                      <a:r>
                        <a:rPr lang="en-US" sz="1100" u="none" strike="noStrike">
                          <a:effectLst/>
                          <a:latin typeface="Meiryo" charset="-128"/>
                          <a:ea typeface="Meiryo" charset="-128"/>
                          <a:cs typeface="Meiryo" charset="-128"/>
                        </a:rPr>
                        <a:t>SE</a:t>
                      </a:r>
                      <a:endParaRPr lang="en-US" sz="1100" b="0" i="0" u="none" strike="noStrike">
                        <a:solidFill>
                          <a:srgbClr val="000000"/>
                        </a:solidFill>
                        <a:effectLst/>
                        <a:latin typeface="Meiryo" charset="-128"/>
                        <a:ea typeface="Meiryo" charset="-128"/>
                        <a:cs typeface="Meiryo" charset="-128"/>
                      </a:endParaRPr>
                    </a:p>
                  </a:txBody>
                  <a:tcPr marL="4763" marR="4763" marT="4763" marB="0" anchor="ctr">
                    <a:lnB w="12700" cap="flat" cmpd="sng" algn="ctr">
                      <a:solidFill>
                        <a:schemeClr val="tx1"/>
                      </a:solidFill>
                      <a:prstDash val="solid"/>
                      <a:round/>
                      <a:headEnd type="none" w="med" len="med"/>
                      <a:tailEnd type="none" w="med" len="med"/>
                    </a:lnB>
                    <a:noFill/>
                  </a:tcPr>
                </a:tc>
                <a:tc>
                  <a:txBody>
                    <a:bodyPr/>
                    <a:lstStyle/>
                    <a:p>
                      <a:pPr algn="ctr" fontAlgn="ctr"/>
                      <a:r>
                        <a:rPr lang="el-GR" sz="1100" u="none" strike="noStrike" dirty="0">
                          <a:effectLst/>
                          <a:latin typeface="Meiryo" charset="-128"/>
                          <a:ea typeface="Meiryo" charset="-128"/>
                          <a:cs typeface="Meiryo" charset="-128"/>
                        </a:rPr>
                        <a:t>β</a:t>
                      </a:r>
                      <a:endParaRPr lang="el-GR" sz="1100" b="0" i="0" u="none" strike="noStrike" dirty="0">
                        <a:solidFill>
                          <a:srgbClr val="000000"/>
                        </a:solidFill>
                        <a:effectLst/>
                        <a:latin typeface="Meiryo" charset="-128"/>
                        <a:ea typeface="Meiryo" charset="-128"/>
                        <a:cs typeface="Meiryo" charset="-128"/>
                      </a:endParaRPr>
                    </a:p>
                  </a:txBody>
                  <a:tcPr marL="4763" marR="4763" marT="4763" marB="0" anchor="ctr">
                    <a:lnB w="12700" cap="flat" cmpd="sng" algn="ctr">
                      <a:solidFill>
                        <a:schemeClr val="tx1"/>
                      </a:solidFill>
                      <a:prstDash val="solid"/>
                      <a:round/>
                      <a:headEnd type="none" w="med" len="med"/>
                      <a:tailEnd type="none" w="med" len="med"/>
                    </a:lnB>
                    <a:noFill/>
                  </a:tcPr>
                </a:tc>
                <a:tc>
                  <a:txBody>
                    <a:bodyPr/>
                    <a:lstStyle/>
                    <a:p>
                      <a:pPr algn="ctr" fontAlgn="ctr"/>
                      <a:r>
                        <a:rPr lang="ja-JP" altLang="en-US" sz="1100" u="none" strike="noStrike">
                          <a:effectLst/>
                          <a:latin typeface="Meiryo" charset="-128"/>
                          <a:ea typeface="Meiryo" charset="-128"/>
                          <a:cs typeface="Meiryo" charset="-128"/>
                        </a:rPr>
                        <a:t>　</a:t>
                      </a:r>
                      <a:endParaRPr lang="ja-JP" altLang="en-US" sz="1100" b="0" i="0" u="none" strike="noStrike">
                        <a:solidFill>
                          <a:srgbClr val="000000"/>
                        </a:solidFill>
                        <a:effectLst/>
                        <a:latin typeface="Meiryo" charset="-128"/>
                        <a:ea typeface="Meiryo" charset="-128"/>
                        <a:cs typeface="Meiryo" charset="-128"/>
                      </a:endParaRPr>
                    </a:p>
                  </a:txBody>
                  <a:tcPr marL="4763" marR="4763" marT="4763"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gridSpan="2">
                  <a:txBody>
                    <a:bodyPr/>
                    <a:lstStyle/>
                    <a:p>
                      <a:pPr algn="ctr" fontAlgn="ctr"/>
                      <a:r>
                        <a:rPr lang="en-US" altLang="ja-JP" sz="1100" u="none" strike="noStrike" dirty="0" smtClean="0">
                          <a:effectLst/>
                          <a:latin typeface="Meiryo" charset="-128"/>
                          <a:ea typeface="Meiryo" charset="-128"/>
                          <a:cs typeface="Meiryo" charset="-128"/>
                        </a:rPr>
                        <a:t>b</a:t>
                      </a:r>
                      <a:endParaRPr lang="en-US" altLang="ja-JP" sz="1100" b="0" i="0" u="none" strike="noStrike" dirty="0">
                        <a:solidFill>
                          <a:srgbClr val="000000"/>
                        </a:solidFill>
                        <a:effectLst/>
                        <a:latin typeface="Meiryo" charset="-128"/>
                        <a:ea typeface="Meiryo" charset="-128"/>
                        <a:cs typeface="Meiryo" charset="-128"/>
                      </a:endParaRPr>
                    </a:p>
                  </a:txBody>
                  <a:tcPr marL="4763" marR="4763" marT="4763"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c hMerge="1">
                  <a:txBody>
                    <a:bodyPr/>
                    <a:lstStyle/>
                    <a:p>
                      <a:pPr algn="ctr" fontAlgn="ctr"/>
                      <a:endParaRPr lang="ja-JP" altLang="en-US" sz="1600" b="0" i="0" u="none" strike="noStrike" dirty="0">
                        <a:solidFill>
                          <a:srgbClr val="000000"/>
                        </a:solidFill>
                        <a:effectLst/>
                        <a:latin typeface="游明朝 Regular" charset="-128"/>
                      </a:endParaRPr>
                    </a:p>
                  </a:txBody>
                  <a:tcPr marL="6350" marR="6350" marT="6350" marB="0" anchor="ctr">
                    <a:lnB w="12700" cap="flat" cmpd="sng" algn="ctr">
                      <a:solidFill>
                        <a:schemeClr val="tx1"/>
                      </a:solidFill>
                      <a:prstDash val="solid"/>
                      <a:round/>
                      <a:headEnd type="none" w="med" len="med"/>
                      <a:tailEnd type="none" w="med" len="med"/>
                    </a:lnB>
                    <a:noFill/>
                  </a:tcPr>
                </a:tc>
                <a:tc>
                  <a:txBody>
                    <a:bodyPr/>
                    <a:lstStyle/>
                    <a:p>
                      <a:pPr algn="ctr" fontAlgn="ctr"/>
                      <a:r>
                        <a:rPr lang="en-US" sz="1100" u="none" strike="noStrike">
                          <a:effectLst/>
                          <a:latin typeface="Meiryo" charset="-128"/>
                          <a:ea typeface="Meiryo" charset="-128"/>
                          <a:cs typeface="Meiryo" charset="-128"/>
                        </a:rPr>
                        <a:t>SE</a:t>
                      </a:r>
                      <a:endParaRPr lang="en-US" sz="1100" b="0" i="0" u="none" strike="noStrike">
                        <a:solidFill>
                          <a:srgbClr val="000000"/>
                        </a:solidFill>
                        <a:effectLst/>
                        <a:latin typeface="Meiryo" charset="-128"/>
                        <a:ea typeface="Meiryo" charset="-128"/>
                        <a:cs typeface="Meiryo" charset="-128"/>
                      </a:endParaRPr>
                    </a:p>
                  </a:txBody>
                  <a:tcPr marL="4763" marR="4763" marT="4763" marB="0" anchor="ctr">
                    <a:lnB w="12700" cap="flat" cmpd="sng" algn="ctr">
                      <a:solidFill>
                        <a:schemeClr val="tx1"/>
                      </a:solidFill>
                      <a:prstDash val="solid"/>
                      <a:round/>
                      <a:headEnd type="none" w="med" len="med"/>
                      <a:tailEnd type="none" w="med" len="med"/>
                    </a:lnB>
                    <a:noFill/>
                  </a:tcPr>
                </a:tc>
                <a:tc>
                  <a:txBody>
                    <a:bodyPr/>
                    <a:lstStyle/>
                    <a:p>
                      <a:pPr algn="ctr" fontAlgn="ctr"/>
                      <a:r>
                        <a:rPr lang="el-GR" sz="1100" u="none" strike="noStrike" dirty="0">
                          <a:effectLst/>
                          <a:latin typeface="Meiryo" charset="-128"/>
                          <a:ea typeface="Meiryo" charset="-128"/>
                          <a:cs typeface="Meiryo" charset="-128"/>
                        </a:rPr>
                        <a:t>β</a:t>
                      </a:r>
                      <a:endParaRPr lang="el-GR" sz="1100" b="0" i="0" u="none" strike="noStrike" dirty="0">
                        <a:solidFill>
                          <a:srgbClr val="000000"/>
                        </a:solidFill>
                        <a:effectLst/>
                        <a:latin typeface="Meiryo" charset="-128"/>
                        <a:ea typeface="Meiryo" charset="-128"/>
                        <a:cs typeface="Meiryo" charset="-128"/>
                      </a:endParaRPr>
                    </a:p>
                  </a:txBody>
                  <a:tcPr marL="4763" marR="4763" marT="4763" marB="0" anchor="ctr">
                    <a:lnB w="12700" cap="flat" cmpd="sng" algn="ctr">
                      <a:solidFill>
                        <a:schemeClr val="tx1"/>
                      </a:solidFill>
                      <a:prstDash val="solid"/>
                      <a:round/>
                      <a:headEnd type="none" w="med" len="med"/>
                      <a:tailEnd type="none" w="med" len="med"/>
                    </a:lnB>
                    <a:noFill/>
                  </a:tcPr>
                </a:tc>
                <a:tc>
                  <a:txBody>
                    <a:bodyPr/>
                    <a:lstStyle/>
                    <a:p>
                      <a:pPr algn="ctr" fontAlgn="ctr"/>
                      <a:r>
                        <a:rPr lang="ja-JP" altLang="en-US" sz="1100" u="none" strike="noStrike" dirty="0">
                          <a:effectLst/>
                          <a:latin typeface="Meiryo" charset="-128"/>
                          <a:ea typeface="Meiryo" charset="-128"/>
                          <a:cs typeface="Meiryo" charset="-128"/>
                        </a:rPr>
                        <a:t>　</a:t>
                      </a:r>
                      <a:endParaRPr lang="ja-JP" altLang="en-US" sz="1100" b="0" i="0" u="none" strike="noStrike" dirty="0">
                        <a:solidFill>
                          <a:srgbClr val="000000"/>
                        </a:solidFill>
                        <a:effectLst/>
                        <a:latin typeface="Meiryo" charset="-128"/>
                        <a:ea typeface="Meiryo" charset="-128"/>
                        <a:cs typeface="Meiryo" charset="-128"/>
                      </a:endParaRPr>
                    </a:p>
                  </a:txBody>
                  <a:tcPr marL="4763" marR="4763" marT="4763" marB="0" anchor="ctr">
                    <a:lnB w="12700" cap="flat" cmpd="sng" algn="ctr">
                      <a:solidFill>
                        <a:schemeClr val="tx1"/>
                      </a:solidFill>
                      <a:prstDash val="solid"/>
                      <a:round/>
                      <a:headEnd type="none" w="med" len="med"/>
                      <a:tailEnd type="none" w="med" len="med"/>
                    </a:lnB>
                    <a:noFill/>
                  </a:tcPr>
                </a:tc>
                <a:tc>
                  <a:txBody>
                    <a:bodyPr/>
                    <a:lstStyle/>
                    <a:p>
                      <a:pPr algn="ctr" fontAlgn="ctr"/>
                      <a:r>
                        <a:rPr lang="ja-JP" altLang="en-US" sz="1100" u="none" strike="noStrike" dirty="0">
                          <a:effectLst/>
                          <a:latin typeface="Meiryo" charset="-128"/>
                          <a:ea typeface="Meiryo" charset="-128"/>
                          <a:cs typeface="Meiryo" charset="-128"/>
                        </a:rPr>
                        <a:t>　</a:t>
                      </a:r>
                      <a:endParaRPr lang="ja-JP" altLang="en-US" sz="1100" b="0" i="0" u="none" strike="noStrike" dirty="0">
                        <a:solidFill>
                          <a:srgbClr val="000000"/>
                        </a:solidFill>
                        <a:effectLst/>
                        <a:latin typeface="Meiryo" charset="-128"/>
                        <a:ea typeface="Meiryo" charset="-128"/>
                        <a:cs typeface="Meiryo" charset="-128"/>
                      </a:endParaRPr>
                    </a:p>
                  </a:txBody>
                  <a:tcPr marL="4763" marR="4763" marT="4763"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gridSpan="2">
                  <a:txBody>
                    <a:bodyPr/>
                    <a:lstStyle/>
                    <a:p>
                      <a:pPr algn="ctr" fontAlgn="ctr"/>
                      <a:r>
                        <a:rPr lang="en-US" altLang="ja-JP" sz="1100" u="none" strike="noStrike" dirty="0" smtClean="0">
                          <a:effectLst/>
                          <a:latin typeface="Meiryo" charset="-128"/>
                          <a:ea typeface="Meiryo" charset="-128"/>
                          <a:cs typeface="Meiryo" charset="-128"/>
                        </a:rPr>
                        <a:t>b</a:t>
                      </a:r>
                      <a:endParaRPr lang="en-US" altLang="ja-JP" sz="1100" b="0" i="0" u="none" strike="noStrike" dirty="0">
                        <a:solidFill>
                          <a:srgbClr val="000000"/>
                        </a:solidFill>
                        <a:effectLst/>
                        <a:latin typeface="Meiryo" charset="-128"/>
                        <a:ea typeface="Meiryo" charset="-128"/>
                        <a:cs typeface="Meiryo" charset="-128"/>
                      </a:endParaRPr>
                    </a:p>
                  </a:txBody>
                  <a:tcPr marL="4763" marR="4763" marT="4763"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c hMerge="1">
                  <a:txBody>
                    <a:bodyPr/>
                    <a:lstStyle/>
                    <a:p>
                      <a:pPr algn="ctr" fontAlgn="ctr"/>
                      <a:endParaRPr lang="ja-JP" altLang="en-US" sz="1600" b="0" i="0" u="none" strike="noStrike" dirty="0">
                        <a:solidFill>
                          <a:srgbClr val="000000"/>
                        </a:solidFill>
                        <a:effectLst/>
                        <a:latin typeface="游明朝 Regular" charset="-128"/>
                      </a:endParaRPr>
                    </a:p>
                  </a:txBody>
                  <a:tcPr marL="6350" marR="6350" marT="6350" marB="0" anchor="ctr">
                    <a:lnB w="12700" cap="flat" cmpd="sng" algn="ctr">
                      <a:solidFill>
                        <a:schemeClr val="tx1"/>
                      </a:solidFill>
                      <a:prstDash val="solid"/>
                      <a:round/>
                      <a:headEnd type="none" w="med" len="med"/>
                      <a:tailEnd type="none" w="med" len="med"/>
                    </a:lnB>
                    <a:noFill/>
                  </a:tcPr>
                </a:tc>
                <a:tc>
                  <a:txBody>
                    <a:bodyPr/>
                    <a:lstStyle/>
                    <a:p>
                      <a:pPr algn="ctr" fontAlgn="ctr"/>
                      <a:r>
                        <a:rPr lang="en-US" sz="1100" u="none" strike="noStrike" dirty="0">
                          <a:effectLst/>
                          <a:latin typeface="Meiryo" charset="-128"/>
                          <a:ea typeface="Meiryo" charset="-128"/>
                          <a:cs typeface="Meiryo" charset="-128"/>
                        </a:rPr>
                        <a:t>SE</a:t>
                      </a:r>
                      <a:endParaRPr lang="en-US" sz="1100" b="0" i="0" u="none" strike="noStrike" dirty="0">
                        <a:solidFill>
                          <a:srgbClr val="000000"/>
                        </a:solidFill>
                        <a:effectLst/>
                        <a:latin typeface="Meiryo" charset="-128"/>
                        <a:ea typeface="Meiryo" charset="-128"/>
                        <a:cs typeface="Meiryo" charset="-128"/>
                      </a:endParaRPr>
                    </a:p>
                  </a:txBody>
                  <a:tcPr marL="4763" marR="4763" marT="4763" marB="0" anchor="ctr">
                    <a:lnB w="12700" cap="flat" cmpd="sng" algn="ctr">
                      <a:solidFill>
                        <a:schemeClr val="tx1"/>
                      </a:solidFill>
                      <a:prstDash val="solid"/>
                      <a:round/>
                      <a:headEnd type="none" w="med" len="med"/>
                      <a:tailEnd type="none" w="med" len="med"/>
                    </a:lnB>
                    <a:noFill/>
                  </a:tcPr>
                </a:tc>
                <a:tc>
                  <a:txBody>
                    <a:bodyPr/>
                    <a:lstStyle/>
                    <a:p>
                      <a:pPr algn="ctr" fontAlgn="ctr"/>
                      <a:r>
                        <a:rPr lang="el-GR" sz="1100" u="none" strike="noStrike" dirty="0">
                          <a:effectLst/>
                          <a:latin typeface="Meiryo" charset="-128"/>
                          <a:ea typeface="Meiryo" charset="-128"/>
                          <a:cs typeface="Meiryo" charset="-128"/>
                        </a:rPr>
                        <a:t>β</a:t>
                      </a:r>
                      <a:endParaRPr lang="el-GR" sz="1100" b="0" i="0" u="none" strike="noStrike" dirty="0">
                        <a:solidFill>
                          <a:srgbClr val="000000"/>
                        </a:solidFill>
                        <a:effectLst/>
                        <a:latin typeface="Meiryo" charset="-128"/>
                        <a:ea typeface="Meiryo" charset="-128"/>
                        <a:cs typeface="Meiryo" charset="-128"/>
                      </a:endParaRPr>
                    </a:p>
                  </a:txBody>
                  <a:tcPr marL="4763" marR="4763" marT="4763" marB="0" anchor="ctr">
                    <a:lnB w="12700" cap="flat" cmpd="sng" algn="ctr">
                      <a:solidFill>
                        <a:schemeClr val="tx1"/>
                      </a:solidFill>
                      <a:prstDash val="solid"/>
                      <a:round/>
                      <a:headEnd type="none" w="med" len="med"/>
                      <a:tailEnd type="none" w="med" len="med"/>
                    </a:lnB>
                    <a:noFill/>
                  </a:tcPr>
                </a:tc>
              </a:tr>
              <a:tr h="279083">
                <a:tc>
                  <a:txBody>
                    <a:bodyPr/>
                    <a:lstStyle/>
                    <a:p>
                      <a:pPr lvl="1" algn="l" fontAlgn="ctr"/>
                      <a:r>
                        <a:rPr lang="is-IS" sz="1200" b="0" i="0" u="none" strike="noStrike" dirty="0" smtClean="0">
                          <a:solidFill>
                            <a:schemeClr val="dk1"/>
                          </a:solidFill>
                          <a:effectLst/>
                          <a:latin typeface="Meiryo" charset="-128"/>
                          <a:ea typeface="Meiryo" charset="-128"/>
                          <a:cs typeface="Meiryo" charset="-128"/>
                        </a:rPr>
                        <a:t>Intercept</a:t>
                      </a:r>
                      <a:endParaRPr lang="is-IS" sz="1200" b="0" i="0" u="none" strike="noStrike" dirty="0">
                        <a:solidFill>
                          <a:srgbClr val="000000"/>
                        </a:solidFill>
                        <a:effectLst/>
                        <a:latin typeface="Meiryo" charset="-128"/>
                        <a:ea typeface="Meiryo" charset="-128"/>
                        <a:cs typeface="Meiryo" charset="-128"/>
                      </a:endParaRPr>
                    </a:p>
                  </a:txBody>
                  <a:tcPr marL="4763" marR="4763" marT="4763"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algn="r" fontAlgn="ctr"/>
                      <a:r>
                        <a:rPr lang="hr-HR" sz="1100" u="none" strike="noStrike" dirty="0" smtClean="0">
                          <a:effectLst/>
                          <a:latin typeface="Meiryo" charset="-128"/>
                          <a:ea typeface="Meiryo" charset="-128"/>
                          <a:cs typeface="Meiryo" charset="-128"/>
                        </a:rPr>
                        <a:t>6.49</a:t>
                      </a:r>
                      <a:endParaRPr lang="hr-HR" sz="1100" b="0" i="0" u="none" strike="noStrike" dirty="0">
                        <a:solidFill>
                          <a:srgbClr val="000000"/>
                        </a:solidFill>
                        <a:effectLst/>
                        <a:latin typeface="Meiryo" charset="-128"/>
                        <a:ea typeface="Meiryo" charset="-128"/>
                        <a:cs typeface="Meiryo" charset="-128"/>
                      </a:endParaRPr>
                    </a:p>
                  </a:txBody>
                  <a:tcPr marL="4763" marR="4763" marT="4763"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tc>
                  <a:txBody>
                    <a:bodyPr/>
                    <a:lstStyle/>
                    <a:p>
                      <a:pPr algn="l" fontAlgn="ctr"/>
                      <a:r>
                        <a:rPr lang="en-US" sz="800" u="none" strike="noStrike" dirty="0">
                          <a:effectLst/>
                          <a:latin typeface="Meiryo" charset="-128"/>
                          <a:ea typeface="Meiryo" charset="-128"/>
                          <a:cs typeface="Meiryo" charset="-128"/>
                        </a:rPr>
                        <a:t>***</a:t>
                      </a:r>
                      <a:endParaRPr lang="en-US" sz="800" b="0" i="0" u="none" strike="noStrike" dirty="0">
                        <a:solidFill>
                          <a:srgbClr val="000000"/>
                        </a:solidFill>
                        <a:effectLst/>
                        <a:latin typeface="Meiryo" charset="-128"/>
                        <a:ea typeface="Meiryo" charset="-128"/>
                        <a:cs typeface="Meiryo" charset="-128"/>
                      </a:endParaRPr>
                    </a:p>
                  </a:txBody>
                  <a:tcPr marL="4763" marR="4763" marT="4763" marB="0" anchor="ctr">
                    <a:lnT w="12700" cap="flat" cmpd="sng" algn="ctr">
                      <a:solidFill>
                        <a:schemeClr val="tx1"/>
                      </a:solidFill>
                      <a:prstDash val="solid"/>
                      <a:round/>
                      <a:headEnd type="none" w="med" len="med"/>
                      <a:tailEnd type="none" w="med" len="med"/>
                    </a:lnT>
                    <a:noFill/>
                  </a:tcPr>
                </a:tc>
                <a:tc>
                  <a:txBody>
                    <a:bodyPr/>
                    <a:lstStyle/>
                    <a:p>
                      <a:pPr algn="r" fontAlgn="ctr"/>
                      <a:r>
                        <a:rPr lang="is-IS" sz="900" u="none" strike="noStrike" dirty="0">
                          <a:effectLst/>
                          <a:latin typeface="Meiryo" charset="-128"/>
                          <a:ea typeface="Meiryo" charset="-128"/>
                          <a:cs typeface="Meiryo" charset="-128"/>
                        </a:rPr>
                        <a:t>.261</a:t>
                      </a:r>
                      <a:endParaRPr lang="is-IS" sz="900" b="0" i="0" u="none" strike="noStrike" dirty="0">
                        <a:solidFill>
                          <a:srgbClr val="000000"/>
                        </a:solidFill>
                        <a:effectLst/>
                        <a:latin typeface="Meiryo" charset="-128"/>
                        <a:ea typeface="Meiryo" charset="-128"/>
                        <a:cs typeface="Meiryo" charset="-128"/>
                      </a:endParaRPr>
                    </a:p>
                  </a:txBody>
                  <a:tcPr marL="4763" marR="4763" marT="4763" marB="0" anchor="ctr">
                    <a:lnT w="12700" cap="flat" cmpd="sng" algn="ctr">
                      <a:solidFill>
                        <a:schemeClr val="tx1"/>
                      </a:solidFill>
                      <a:prstDash val="solid"/>
                      <a:round/>
                      <a:headEnd type="none" w="med" len="med"/>
                      <a:tailEnd type="none" w="med" len="med"/>
                    </a:lnT>
                    <a:noFill/>
                  </a:tcPr>
                </a:tc>
                <a:tc>
                  <a:txBody>
                    <a:bodyPr/>
                    <a:lstStyle/>
                    <a:p>
                      <a:pPr algn="r" fontAlgn="ctr"/>
                      <a:endParaRPr lang="ja-JP" altLang="en-US" sz="900" b="0" i="0" u="none" strike="noStrike" dirty="0">
                        <a:solidFill>
                          <a:srgbClr val="000000"/>
                        </a:solidFill>
                        <a:effectLst/>
                        <a:latin typeface="Meiryo" charset="-128"/>
                        <a:ea typeface="Meiryo" charset="-128"/>
                        <a:cs typeface="Meiryo" charset="-128"/>
                      </a:endParaRPr>
                    </a:p>
                  </a:txBody>
                  <a:tcPr marL="4763" marR="4763" marT="4763" marB="0" anchor="ctr">
                    <a:lnT w="12700" cap="flat" cmpd="sng" algn="ctr">
                      <a:solidFill>
                        <a:schemeClr val="tx1"/>
                      </a:solidFill>
                      <a:prstDash val="solid"/>
                      <a:round/>
                      <a:headEnd type="none" w="med" len="med"/>
                      <a:tailEnd type="none" w="med" len="med"/>
                    </a:lnT>
                    <a:noFill/>
                  </a:tcPr>
                </a:tc>
                <a:tc>
                  <a:txBody>
                    <a:bodyPr/>
                    <a:lstStyle/>
                    <a:p>
                      <a:pPr algn="r" fontAlgn="ctr"/>
                      <a:endParaRPr lang="ja-JP" altLang="en-US" sz="900" b="0" i="0" u="none" strike="noStrike" dirty="0">
                        <a:solidFill>
                          <a:srgbClr val="000000"/>
                        </a:solidFill>
                        <a:effectLst/>
                        <a:latin typeface="Meiryo" charset="-128"/>
                        <a:ea typeface="Meiryo" charset="-128"/>
                        <a:cs typeface="Meiryo" charset="-128"/>
                      </a:endParaRPr>
                    </a:p>
                  </a:txBody>
                  <a:tcPr marL="4763" marR="4763" marT="4763"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algn="r" fontAlgn="ctr"/>
                      <a:r>
                        <a:rPr lang="hr-HR" sz="1100" u="none" strike="noStrike" dirty="0" smtClean="0">
                          <a:effectLst/>
                          <a:latin typeface="Meiryo" charset="-128"/>
                          <a:ea typeface="Meiryo" charset="-128"/>
                          <a:cs typeface="Meiryo" charset="-128"/>
                        </a:rPr>
                        <a:t>3.25</a:t>
                      </a:r>
                      <a:endParaRPr lang="hr-HR" sz="1100" b="0" i="0" u="none" strike="noStrike" dirty="0">
                        <a:solidFill>
                          <a:srgbClr val="000000"/>
                        </a:solidFill>
                        <a:effectLst/>
                        <a:latin typeface="Meiryo" charset="-128"/>
                        <a:ea typeface="Meiryo" charset="-128"/>
                        <a:cs typeface="Meiryo" charset="-128"/>
                      </a:endParaRPr>
                    </a:p>
                  </a:txBody>
                  <a:tcPr marL="4763" marR="4763" marT="4763"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tc>
                  <a:txBody>
                    <a:bodyPr/>
                    <a:lstStyle/>
                    <a:p>
                      <a:pPr algn="l" fontAlgn="ctr"/>
                      <a:r>
                        <a:rPr lang="en-US" sz="800" u="none" strike="noStrike" dirty="0">
                          <a:effectLst/>
                          <a:latin typeface="Meiryo" charset="-128"/>
                          <a:ea typeface="Meiryo" charset="-128"/>
                          <a:cs typeface="Meiryo" charset="-128"/>
                        </a:rPr>
                        <a:t>***</a:t>
                      </a:r>
                      <a:endParaRPr lang="en-US" sz="800" b="0" i="0" u="none" strike="noStrike" dirty="0">
                        <a:solidFill>
                          <a:srgbClr val="000000"/>
                        </a:solidFill>
                        <a:effectLst/>
                        <a:latin typeface="Meiryo" charset="-128"/>
                        <a:ea typeface="Meiryo" charset="-128"/>
                        <a:cs typeface="Meiryo" charset="-128"/>
                      </a:endParaRPr>
                    </a:p>
                  </a:txBody>
                  <a:tcPr marL="4763" marR="4763" marT="4763" marB="0" anchor="ctr">
                    <a:lnT w="12700" cap="flat" cmpd="sng" algn="ctr">
                      <a:solidFill>
                        <a:schemeClr val="tx1"/>
                      </a:solidFill>
                      <a:prstDash val="solid"/>
                      <a:round/>
                      <a:headEnd type="none" w="med" len="med"/>
                      <a:tailEnd type="none" w="med" len="med"/>
                    </a:lnT>
                    <a:noFill/>
                  </a:tcPr>
                </a:tc>
                <a:tc>
                  <a:txBody>
                    <a:bodyPr/>
                    <a:lstStyle/>
                    <a:p>
                      <a:pPr algn="r" fontAlgn="ctr"/>
                      <a:r>
                        <a:rPr lang="is-IS" sz="900" u="none" strike="noStrike" dirty="0">
                          <a:effectLst/>
                          <a:latin typeface="Meiryo" charset="-128"/>
                          <a:ea typeface="Meiryo" charset="-128"/>
                          <a:cs typeface="Meiryo" charset="-128"/>
                        </a:rPr>
                        <a:t>.372</a:t>
                      </a:r>
                      <a:endParaRPr lang="is-IS" sz="900" b="0" i="0" u="none" strike="noStrike" dirty="0">
                        <a:solidFill>
                          <a:srgbClr val="000000"/>
                        </a:solidFill>
                        <a:effectLst/>
                        <a:latin typeface="Meiryo" charset="-128"/>
                        <a:ea typeface="Meiryo" charset="-128"/>
                        <a:cs typeface="Meiryo" charset="-128"/>
                      </a:endParaRPr>
                    </a:p>
                  </a:txBody>
                  <a:tcPr marL="4763" marR="4763" marT="4763" marB="0" anchor="ctr">
                    <a:lnT w="12700" cap="flat" cmpd="sng" algn="ctr">
                      <a:solidFill>
                        <a:schemeClr val="tx1"/>
                      </a:solidFill>
                      <a:prstDash val="solid"/>
                      <a:round/>
                      <a:headEnd type="none" w="med" len="med"/>
                      <a:tailEnd type="none" w="med" len="med"/>
                    </a:lnT>
                    <a:noFill/>
                  </a:tcPr>
                </a:tc>
                <a:tc>
                  <a:txBody>
                    <a:bodyPr/>
                    <a:lstStyle/>
                    <a:p>
                      <a:pPr algn="r" fontAlgn="ctr"/>
                      <a:endParaRPr lang="ja-JP" altLang="en-US" sz="900" b="0" i="0" u="none" strike="noStrike" dirty="0">
                        <a:solidFill>
                          <a:srgbClr val="000000"/>
                        </a:solidFill>
                        <a:effectLst/>
                        <a:latin typeface="Meiryo" charset="-128"/>
                        <a:ea typeface="Meiryo" charset="-128"/>
                        <a:cs typeface="Meiryo" charset="-128"/>
                      </a:endParaRPr>
                    </a:p>
                  </a:txBody>
                  <a:tcPr marL="4763" marR="4763" marT="4763" marB="0" anchor="ctr">
                    <a:lnT w="12700" cap="flat" cmpd="sng" algn="ctr">
                      <a:solidFill>
                        <a:schemeClr val="tx1"/>
                      </a:solidFill>
                      <a:prstDash val="solid"/>
                      <a:round/>
                      <a:headEnd type="none" w="med" len="med"/>
                      <a:tailEnd type="none" w="med" len="med"/>
                    </a:lnT>
                    <a:noFill/>
                  </a:tcPr>
                </a:tc>
                <a:tc>
                  <a:txBody>
                    <a:bodyPr/>
                    <a:lstStyle/>
                    <a:p>
                      <a:pPr algn="r" fontAlgn="ctr"/>
                      <a:endParaRPr lang="ja-JP" altLang="en-US" sz="900" b="0" i="0" u="none" strike="noStrike">
                        <a:solidFill>
                          <a:srgbClr val="000000"/>
                        </a:solidFill>
                        <a:effectLst/>
                        <a:latin typeface="Meiryo" charset="-128"/>
                        <a:ea typeface="Meiryo" charset="-128"/>
                        <a:cs typeface="Meiryo" charset="-128"/>
                      </a:endParaRPr>
                    </a:p>
                  </a:txBody>
                  <a:tcPr marL="4763" marR="4763" marT="4763"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algn="r" fontAlgn="ctr"/>
                      <a:r>
                        <a:rPr lang="nb-NO" sz="1100" u="none" strike="noStrike" dirty="0" smtClean="0">
                          <a:effectLst/>
                          <a:latin typeface="Meiryo" charset="-128"/>
                          <a:ea typeface="Meiryo" charset="-128"/>
                          <a:cs typeface="Meiryo" charset="-128"/>
                        </a:rPr>
                        <a:t>5.19</a:t>
                      </a:r>
                      <a:endParaRPr lang="nb-NO" sz="1100" b="0" i="0" u="none" strike="noStrike" dirty="0">
                        <a:solidFill>
                          <a:srgbClr val="000000"/>
                        </a:solidFill>
                        <a:effectLst/>
                        <a:latin typeface="Meiryo" charset="-128"/>
                        <a:ea typeface="Meiryo" charset="-128"/>
                        <a:cs typeface="Meiryo" charset="-128"/>
                      </a:endParaRPr>
                    </a:p>
                  </a:txBody>
                  <a:tcPr marL="4763" marR="4763" marT="4763"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tc>
                  <a:txBody>
                    <a:bodyPr/>
                    <a:lstStyle/>
                    <a:p>
                      <a:pPr algn="l" fontAlgn="ctr"/>
                      <a:r>
                        <a:rPr lang="en-US" sz="800" u="none" strike="noStrike" dirty="0">
                          <a:effectLst/>
                          <a:latin typeface="Meiryo" charset="-128"/>
                          <a:ea typeface="Meiryo" charset="-128"/>
                          <a:cs typeface="Meiryo" charset="-128"/>
                        </a:rPr>
                        <a:t>***</a:t>
                      </a:r>
                      <a:endParaRPr lang="en-US" sz="800" b="0" i="0" u="none" strike="noStrike" dirty="0">
                        <a:solidFill>
                          <a:srgbClr val="000000"/>
                        </a:solidFill>
                        <a:effectLst/>
                        <a:latin typeface="Meiryo" charset="-128"/>
                        <a:ea typeface="Meiryo" charset="-128"/>
                        <a:cs typeface="Meiryo" charset="-128"/>
                      </a:endParaRPr>
                    </a:p>
                  </a:txBody>
                  <a:tcPr marL="4763" marR="4763" marT="4763" marB="0" anchor="ctr">
                    <a:lnT w="12700" cap="flat" cmpd="sng" algn="ctr">
                      <a:solidFill>
                        <a:schemeClr val="tx1"/>
                      </a:solidFill>
                      <a:prstDash val="solid"/>
                      <a:round/>
                      <a:headEnd type="none" w="med" len="med"/>
                      <a:tailEnd type="none" w="med" len="med"/>
                    </a:lnT>
                    <a:noFill/>
                  </a:tcPr>
                </a:tc>
                <a:tc>
                  <a:txBody>
                    <a:bodyPr/>
                    <a:lstStyle/>
                    <a:p>
                      <a:pPr algn="r" fontAlgn="ctr"/>
                      <a:r>
                        <a:rPr lang="cs-CZ" sz="900" u="none" strike="noStrike" dirty="0">
                          <a:effectLst/>
                          <a:latin typeface="Meiryo" charset="-128"/>
                          <a:ea typeface="Meiryo" charset="-128"/>
                          <a:cs typeface="Meiryo" charset="-128"/>
                        </a:rPr>
                        <a:t>.321</a:t>
                      </a:r>
                      <a:endParaRPr lang="cs-CZ" sz="900" b="0" i="0" u="none" strike="noStrike" dirty="0">
                        <a:solidFill>
                          <a:srgbClr val="000000"/>
                        </a:solidFill>
                        <a:effectLst/>
                        <a:latin typeface="Meiryo" charset="-128"/>
                        <a:ea typeface="Meiryo" charset="-128"/>
                        <a:cs typeface="Meiryo" charset="-128"/>
                      </a:endParaRPr>
                    </a:p>
                  </a:txBody>
                  <a:tcPr marL="4763" marR="4763" marT="4763" marB="0" anchor="ctr">
                    <a:lnT w="12700" cap="flat" cmpd="sng" algn="ctr">
                      <a:solidFill>
                        <a:schemeClr val="tx1"/>
                      </a:solidFill>
                      <a:prstDash val="solid"/>
                      <a:round/>
                      <a:headEnd type="none" w="med" len="med"/>
                      <a:tailEnd type="none" w="med" len="med"/>
                    </a:lnT>
                    <a:noFill/>
                  </a:tcPr>
                </a:tc>
                <a:tc>
                  <a:txBody>
                    <a:bodyPr/>
                    <a:lstStyle/>
                    <a:p>
                      <a:pPr algn="r" fontAlgn="ctr"/>
                      <a:endParaRPr lang="ja-JP" altLang="en-US" sz="900" b="0" i="0" u="none" strike="noStrike" dirty="0">
                        <a:solidFill>
                          <a:srgbClr val="000000"/>
                        </a:solidFill>
                        <a:effectLst/>
                        <a:latin typeface="Meiryo" charset="-128"/>
                        <a:ea typeface="Meiryo" charset="-128"/>
                        <a:cs typeface="Meiryo" charset="-128"/>
                      </a:endParaRPr>
                    </a:p>
                  </a:txBody>
                  <a:tcPr marL="4763" marR="4763" marT="4763" marB="0" anchor="ctr">
                    <a:lnT w="12700" cap="flat" cmpd="sng" algn="ctr">
                      <a:solidFill>
                        <a:schemeClr val="tx1"/>
                      </a:solidFill>
                      <a:prstDash val="solid"/>
                      <a:round/>
                      <a:headEnd type="none" w="med" len="med"/>
                      <a:tailEnd type="none" w="med" len="med"/>
                    </a:lnT>
                    <a:noFill/>
                  </a:tcPr>
                </a:tc>
                <a:tc>
                  <a:txBody>
                    <a:bodyPr/>
                    <a:lstStyle/>
                    <a:p>
                      <a:pPr algn="r" fontAlgn="ctr"/>
                      <a:endParaRPr lang="ja-JP" altLang="en-US" sz="900" b="0" i="0" u="none" strike="noStrike" dirty="0">
                        <a:solidFill>
                          <a:srgbClr val="000000"/>
                        </a:solidFill>
                        <a:effectLst/>
                        <a:latin typeface="Meiryo" charset="-128"/>
                        <a:ea typeface="Meiryo" charset="-128"/>
                        <a:cs typeface="Meiryo" charset="-128"/>
                      </a:endParaRPr>
                    </a:p>
                  </a:txBody>
                  <a:tcPr marL="4763" marR="4763" marT="4763" marB="0" anchor="ctr">
                    <a:lnT w="12700" cap="flat" cmpd="sng" algn="ctr">
                      <a:solidFill>
                        <a:schemeClr val="tx1"/>
                      </a:solidFill>
                      <a:prstDash val="solid"/>
                      <a:round/>
                      <a:headEnd type="none" w="med" len="med"/>
                      <a:tailEnd type="none" w="med" len="med"/>
                    </a:lnT>
                    <a:noFill/>
                  </a:tcPr>
                </a:tc>
                <a:tc>
                  <a:txBody>
                    <a:bodyPr/>
                    <a:lstStyle/>
                    <a:p>
                      <a:pPr algn="r" fontAlgn="ctr"/>
                      <a:endParaRPr lang="ja-JP" altLang="en-US" sz="900" b="0" i="0" u="none" strike="noStrike">
                        <a:solidFill>
                          <a:srgbClr val="000000"/>
                        </a:solidFill>
                        <a:effectLst/>
                        <a:latin typeface="Meiryo" charset="-128"/>
                        <a:ea typeface="Meiryo" charset="-128"/>
                        <a:cs typeface="Meiryo" charset="-128"/>
                      </a:endParaRPr>
                    </a:p>
                  </a:txBody>
                  <a:tcPr marL="4763" marR="4763" marT="4763"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algn="ctr" fontAlgn="ctr"/>
                      <a:r>
                        <a:rPr lang="hr-HR" sz="1100" b="0" i="0" u="none" strike="noStrike" dirty="0" smtClean="0">
                          <a:solidFill>
                            <a:srgbClr val="000000"/>
                          </a:solidFill>
                          <a:effectLst/>
                          <a:latin typeface="Meiryo" charset="-128"/>
                          <a:ea typeface="Meiryo" charset="-128"/>
                          <a:cs typeface="Meiryo" charset="-128"/>
                        </a:rPr>
                        <a:t>1.72</a:t>
                      </a:r>
                      <a:endParaRPr lang="hr-HR" sz="1100" b="0" i="0" u="none" strike="noStrike" dirty="0">
                        <a:solidFill>
                          <a:srgbClr val="000000"/>
                        </a:solidFill>
                        <a:effectLst/>
                        <a:latin typeface="Meiryo" charset="-128"/>
                        <a:ea typeface="Meiryo" charset="-128"/>
                        <a:cs typeface="Meiryo" charset="-128"/>
                      </a:endParaRPr>
                    </a:p>
                  </a:txBody>
                  <a:tcPr marL="4763" marR="4763" marT="4763"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tc>
                  <a:txBody>
                    <a:bodyPr/>
                    <a:lstStyle/>
                    <a:p>
                      <a:pPr algn="ctr" fontAlgn="ctr"/>
                      <a:r>
                        <a:rPr lang="en-US" sz="800" b="0" i="0" u="none" strike="noStrike" dirty="0">
                          <a:solidFill>
                            <a:srgbClr val="000000"/>
                          </a:solidFill>
                          <a:effectLst/>
                          <a:latin typeface="Meiryo" charset="-128"/>
                          <a:ea typeface="Meiryo" charset="-128"/>
                          <a:cs typeface="Meiryo" charset="-128"/>
                        </a:rPr>
                        <a:t>***</a:t>
                      </a:r>
                    </a:p>
                  </a:txBody>
                  <a:tcPr marL="4763" marR="4763" marT="4763" marB="0" anchor="ctr">
                    <a:lnT w="12700" cap="flat" cmpd="sng" algn="ctr">
                      <a:solidFill>
                        <a:schemeClr val="tx1"/>
                      </a:solidFill>
                      <a:prstDash val="solid"/>
                      <a:round/>
                      <a:headEnd type="none" w="med" len="med"/>
                      <a:tailEnd type="none" w="med" len="med"/>
                    </a:lnT>
                    <a:noFill/>
                  </a:tcPr>
                </a:tc>
                <a:tc>
                  <a:txBody>
                    <a:bodyPr/>
                    <a:lstStyle/>
                    <a:p>
                      <a:pPr algn="ctr" fontAlgn="ctr"/>
                      <a:r>
                        <a:rPr lang="is-IS" sz="1100" b="0" i="0" u="none" strike="noStrike" dirty="0">
                          <a:solidFill>
                            <a:srgbClr val="000000"/>
                          </a:solidFill>
                          <a:effectLst/>
                          <a:latin typeface="Meiryo" charset="-128"/>
                          <a:ea typeface="Meiryo" charset="-128"/>
                          <a:cs typeface="Meiryo" charset="-128"/>
                        </a:rPr>
                        <a:t>.613</a:t>
                      </a:r>
                    </a:p>
                  </a:txBody>
                  <a:tcPr marL="4763" marR="4763" marT="4763" marB="0" anchor="ctr">
                    <a:lnT w="12700" cap="flat" cmpd="sng" algn="ctr">
                      <a:solidFill>
                        <a:schemeClr val="tx1"/>
                      </a:solidFill>
                      <a:prstDash val="solid"/>
                      <a:round/>
                      <a:headEnd type="none" w="med" len="med"/>
                      <a:tailEnd type="none" w="med" len="med"/>
                    </a:lnT>
                    <a:noFill/>
                  </a:tcPr>
                </a:tc>
                <a:tc>
                  <a:txBody>
                    <a:bodyPr/>
                    <a:lstStyle/>
                    <a:p>
                      <a:pPr algn="ctr" fontAlgn="ctr"/>
                      <a:endParaRPr lang="ja-JP" altLang="en-US" sz="1800" b="0" i="0" u="none" strike="noStrike">
                        <a:solidFill>
                          <a:srgbClr val="000000"/>
                        </a:solidFill>
                        <a:effectLst/>
                        <a:latin typeface="Meiryo" charset="-128"/>
                        <a:ea typeface="Meiryo" charset="-128"/>
                        <a:cs typeface="Meiryo" charset="-128"/>
                      </a:endParaRPr>
                    </a:p>
                  </a:txBody>
                  <a:tcPr marL="4763" marR="4763" marT="4763" marB="0" anchor="ctr">
                    <a:lnT w="12700" cap="flat" cmpd="sng" algn="ctr">
                      <a:solidFill>
                        <a:schemeClr val="tx1"/>
                      </a:solidFill>
                      <a:prstDash val="solid"/>
                      <a:round/>
                      <a:headEnd type="none" w="med" len="med"/>
                      <a:tailEnd type="none" w="med" len="med"/>
                    </a:lnT>
                    <a:noFill/>
                  </a:tcPr>
                </a:tc>
              </a:tr>
              <a:tr h="264600">
                <a:tc>
                  <a:txBody>
                    <a:bodyPr/>
                    <a:lstStyle/>
                    <a:p>
                      <a:pPr lvl="1" algn="l" fontAlgn="ctr"/>
                      <a:r>
                        <a:rPr lang="en-US" altLang="ja-JP" sz="1200" u="none" strike="noStrike" dirty="0" smtClean="0">
                          <a:effectLst/>
                          <a:latin typeface="Meiryo" charset="-128"/>
                          <a:ea typeface="Meiryo" charset="-128"/>
                          <a:cs typeface="Meiryo" charset="-128"/>
                        </a:rPr>
                        <a:t>Sex (Female</a:t>
                      </a:r>
                      <a:r>
                        <a:rPr lang="ja-JP" altLang="en-US" sz="1200" u="none" strike="noStrike" dirty="0" smtClean="0">
                          <a:effectLst/>
                          <a:latin typeface="Meiryo" charset="-128"/>
                          <a:ea typeface="Meiryo" charset="-128"/>
                          <a:cs typeface="Meiryo" charset="-128"/>
                        </a:rPr>
                        <a:t>）</a:t>
                      </a:r>
                      <a:endParaRPr lang="ja-JP" altLang="en-US" sz="1200" b="0" i="0" u="none" strike="noStrike" dirty="0">
                        <a:solidFill>
                          <a:srgbClr val="000000"/>
                        </a:solidFill>
                        <a:effectLst/>
                        <a:latin typeface="Meiryo" charset="-128"/>
                        <a:ea typeface="Meiryo" charset="-128"/>
                        <a:cs typeface="Meiryo" charset="-128"/>
                      </a:endParaRPr>
                    </a:p>
                  </a:txBody>
                  <a:tcPr marL="4763" marR="4763" marT="4763" marB="0" anchor="ctr">
                    <a:lnR w="12700" cap="flat" cmpd="sng" algn="ctr">
                      <a:solidFill>
                        <a:schemeClr val="tx1"/>
                      </a:solidFill>
                      <a:prstDash val="solid"/>
                      <a:round/>
                      <a:headEnd type="none" w="med" len="med"/>
                      <a:tailEnd type="none" w="med" len="med"/>
                    </a:lnR>
                    <a:noFill/>
                  </a:tcPr>
                </a:tc>
                <a:tc>
                  <a:txBody>
                    <a:bodyPr/>
                    <a:lstStyle/>
                    <a:p>
                      <a:pPr algn="r" fontAlgn="ctr"/>
                      <a:r>
                        <a:rPr lang="is-IS" sz="1100" u="none" strike="noStrike" dirty="0">
                          <a:effectLst/>
                          <a:latin typeface="Meiryo" charset="-128"/>
                          <a:ea typeface="Meiryo" charset="-128"/>
                          <a:cs typeface="Meiryo" charset="-128"/>
                        </a:rPr>
                        <a:t>.274</a:t>
                      </a:r>
                      <a:endParaRPr lang="is-IS" sz="1100" b="0" i="0" u="none" strike="noStrike" dirty="0">
                        <a:solidFill>
                          <a:srgbClr val="000000"/>
                        </a:solidFill>
                        <a:effectLst/>
                        <a:latin typeface="Meiryo" charset="-128"/>
                        <a:ea typeface="Meiryo" charset="-128"/>
                        <a:cs typeface="Meiryo" charset="-128"/>
                      </a:endParaRPr>
                    </a:p>
                  </a:txBody>
                  <a:tcPr marL="4763" marR="4763" marT="4763" marB="0" anchor="ctr">
                    <a:lnL w="12700" cap="flat" cmpd="sng" algn="ctr">
                      <a:solidFill>
                        <a:schemeClr val="tx1"/>
                      </a:solidFill>
                      <a:prstDash val="solid"/>
                      <a:round/>
                      <a:headEnd type="none" w="med" len="med"/>
                      <a:tailEnd type="none" w="med" len="med"/>
                    </a:lnL>
                    <a:noFill/>
                  </a:tcPr>
                </a:tc>
                <a:tc>
                  <a:txBody>
                    <a:bodyPr/>
                    <a:lstStyle/>
                    <a:p>
                      <a:pPr algn="l" fontAlgn="ctr"/>
                      <a:r>
                        <a:rPr lang="en-US" sz="900" u="none" strike="noStrike" dirty="0">
                          <a:effectLst/>
                          <a:latin typeface="Meiryo" charset="-128"/>
                          <a:ea typeface="Meiryo" charset="-128"/>
                          <a:cs typeface="Meiryo" charset="-128"/>
                        </a:rPr>
                        <a:t>**</a:t>
                      </a:r>
                      <a:endParaRPr lang="en-US" sz="900" b="0" i="0" u="none" strike="noStrike" dirty="0">
                        <a:solidFill>
                          <a:srgbClr val="000000"/>
                        </a:solidFill>
                        <a:effectLst/>
                        <a:latin typeface="Meiryo" charset="-128"/>
                        <a:ea typeface="Meiryo" charset="-128"/>
                        <a:cs typeface="Meiryo" charset="-128"/>
                      </a:endParaRPr>
                    </a:p>
                  </a:txBody>
                  <a:tcPr marL="4763" marR="4763" marT="4763" marB="0" anchor="ctr">
                    <a:noFill/>
                  </a:tcPr>
                </a:tc>
                <a:tc>
                  <a:txBody>
                    <a:bodyPr/>
                    <a:lstStyle/>
                    <a:p>
                      <a:pPr algn="r" fontAlgn="ctr"/>
                      <a:r>
                        <a:rPr lang="cs-CZ" sz="1100" u="none" strike="noStrike">
                          <a:effectLst/>
                          <a:latin typeface="Meiryo" charset="-128"/>
                          <a:ea typeface="Meiryo" charset="-128"/>
                          <a:cs typeface="Meiryo" charset="-128"/>
                        </a:rPr>
                        <a:t>.114</a:t>
                      </a:r>
                      <a:endParaRPr lang="cs-CZ" sz="1100" b="0" i="0" u="none" strike="noStrike">
                        <a:solidFill>
                          <a:srgbClr val="000000"/>
                        </a:solidFill>
                        <a:effectLst/>
                        <a:latin typeface="Meiryo" charset="-128"/>
                        <a:ea typeface="Meiryo" charset="-128"/>
                        <a:cs typeface="Meiryo" charset="-128"/>
                      </a:endParaRPr>
                    </a:p>
                  </a:txBody>
                  <a:tcPr marL="4763" marR="4763" marT="4763" marB="0" anchor="ctr">
                    <a:noFill/>
                  </a:tcPr>
                </a:tc>
                <a:tc>
                  <a:txBody>
                    <a:bodyPr/>
                    <a:lstStyle/>
                    <a:p>
                      <a:pPr algn="r" fontAlgn="ctr"/>
                      <a:r>
                        <a:rPr lang="is-IS" sz="1100" u="none" strike="noStrike" dirty="0">
                          <a:effectLst/>
                          <a:latin typeface="Meiryo" charset="-128"/>
                          <a:ea typeface="Meiryo" charset="-128"/>
                          <a:cs typeface="Meiryo" charset="-128"/>
                        </a:rPr>
                        <a:t>.074</a:t>
                      </a:r>
                      <a:endParaRPr lang="is-IS" sz="1100" b="0" i="0" u="none" strike="noStrike" dirty="0">
                        <a:solidFill>
                          <a:srgbClr val="000000"/>
                        </a:solidFill>
                        <a:effectLst/>
                        <a:latin typeface="Meiryo" charset="-128"/>
                        <a:ea typeface="Meiryo" charset="-128"/>
                        <a:cs typeface="Meiryo" charset="-128"/>
                      </a:endParaRPr>
                    </a:p>
                  </a:txBody>
                  <a:tcPr marL="4763" marR="4763" marT="4763" marB="0" anchor="ctr">
                    <a:noFill/>
                  </a:tcPr>
                </a:tc>
                <a:tc>
                  <a:txBody>
                    <a:bodyPr/>
                    <a:lstStyle/>
                    <a:p>
                      <a:pPr algn="r" fontAlgn="ctr"/>
                      <a:endParaRPr lang="ja-JP" altLang="en-US" sz="1100" b="0" i="0" u="none" strike="noStrike">
                        <a:solidFill>
                          <a:srgbClr val="000000"/>
                        </a:solidFill>
                        <a:effectLst/>
                        <a:latin typeface="Meiryo" charset="-128"/>
                        <a:ea typeface="Meiryo" charset="-128"/>
                        <a:cs typeface="Meiryo" charset="-128"/>
                      </a:endParaRPr>
                    </a:p>
                  </a:txBody>
                  <a:tcPr marL="4763" marR="4763" marT="4763" marB="0" anchor="ctr">
                    <a:lnR w="12700" cap="flat" cmpd="sng" algn="ctr">
                      <a:solidFill>
                        <a:schemeClr val="tx1"/>
                      </a:solidFill>
                      <a:prstDash val="solid"/>
                      <a:round/>
                      <a:headEnd type="none" w="med" len="med"/>
                      <a:tailEnd type="none" w="med" len="med"/>
                    </a:lnR>
                    <a:noFill/>
                  </a:tcPr>
                </a:tc>
                <a:tc>
                  <a:txBody>
                    <a:bodyPr/>
                    <a:lstStyle/>
                    <a:p>
                      <a:pPr algn="r" fontAlgn="ctr"/>
                      <a:r>
                        <a:rPr lang="is-IS" sz="1100" u="none" strike="noStrike">
                          <a:effectLst/>
                          <a:latin typeface="Meiryo" charset="-128"/>
                          <a:ea typeface="Meiryo" charset="-128"/>
                          <a:cs typeface="Meiryo" charset="-128"/>
                        </a:rPr>
                        <a:t>.234</a:t>
                      </a:r>
                      <a:endParaRPr lang="is-IS" sz="1100" b="0" i="0" u="none" strike="noStrike">
                        <a:solidFill>
                          <a:srgbClr val="000000"/>
                        </a:solidFill>
                        <a:effectLst/>
                        <a:latin typeface="Meiryo" charset="-128"/>
                        <a:ea typeface="Meiryo" charset="-128"/>
                        <a:cs typeface="Meiryo" charset="-128"/>
                      </a:endParaRPr>
                    </a:p>
                  </a:txBody>
                  <a:tcPr marL="4763" marR="4763" marT="4763" marB="0" anchor="ctr">
                    <a:lnL w="12700" cap="flat" cmpd="sng" algn="ctr">
                      <a:solidFill>
                        <a:schemeClr val="tx1"/>
                      </a:solidFill>
                      <a:prstDash val="solid"/>
                      <a:round/>
                      <a:headEnd type="none" w="med" len="med"/>
                      <a:tailEnd type="none" w="med" len="med"/>
                    </a:lnL>
                    <a:noFill/>
                  </a:tcPr>
                </a:tc>
                <a:tc>
                  <a:txBody>
                    <a:bodyPr/>
                    <a:lstStyle/>
                    <a:p>
                      <a:pPr algn="l" fontAlgn="ctr"/>
                      <a:r>
                        <a:rPr lang="en-US" sz="900" u="none" strike="noStrike">
                          <a:effectLst/>
                          <a:latin typeface="Meiryo" charset="-128"/>
                          <a:ea typeface="Meiryo" charset="-128"/>
                          <a:cs typeface="Meiryo" charset="-128"/>
                        </a:rPr>
                        <a:t>**</a:t>
                      </a:r>
                      <a:endParaRPr lang="en-US" sz="900" b="0" i="0" u="none" strike="noStrike">
                        <a:solidFill>
                          <a:srgbClr val="000000"/>
                        </a:solidFill>
                        <a:effectLst/>
                        <a:latin typeface="Meiryo" charset="-128"/>
                        <a:ea typeface="Meiryo" charset="-128"/>
                        <a:cs typeface="Meiryo" charset="-128"/>
                      </a:endParaRPr>
                    </a:p>
                  </a:txBody>
                  <a:tcPr marL="4763" marR="4763" marT="4763" marB="0" anchor="ctr">
                    <a:noFill/>
                  </a:tcPr>
                </a:tc>
                <a:tc>
                  <a:txBody>
                    <a:bodyPr/>
                    <a:lstStyle/>
                    <a:p>
                      <a:pPr algn="r" fontAlgn="ctr"/>
                      <a:r>
                        <a:rPr lang="is-IS" sz="1100" u="none" strike="noStrike">
                          <a:effectLst/>
                          <a:latin typeface="Meiryo" charset="-128"/>
                          <a:ea typeface="Meiryo" charset="-128"/>
                          <a:cs typeface="Meiryo" charset="-128"/>
                        </a:rPr>
                        <a:t>.108</a:t>
                      </a:r>
                      <a:endParaRPr lang="is-IS" sz="1100" b="0" i="0" u="none" strike="noStrike">
                        <a:solidFill>
                          <a:srgbClr val="000000"/>
                        </a:solidFill>
                        <a:effectLst/>
                        <a:latin typeface="Meiryo" charset="-128"/>
                        <a:ea typeface="Meiryo" charset="-128"/>
                        <a:cs typeface="Meiryo" charset="-128"/>
                      </a:endParaRPr>
                    </a:p>
                  </a:txBody>
                  <a:tcPr marL="4763" marR="4763" marT="4763" marB="0" anchor="ctr">
                    <a:noFill/>
                  </a:tcPr>
                </a:tc>
                <a:tc>
                  <a:txBody>
                    <a:bodyPr/>
                    <a:lstStyle/>
                    <a:p>
                      <a:pPr algn="r" fontAlgn="ctr"/>
                      <a:r>
                        <a:rPr lang="is-IS" sz="1100" u="none" strike="noStrike">
                          <a:effectLst/>
                          <a:latin typeface="Meiryo" charset="-128"/>
                          <a:ea typeface="Meiryo" charset="-128"/>
                          <a:cs typeface="Meiryo" charset="-128"/>
                        </a:rPr>
                        <a:t>.063</a:t>
                      </a:r>
                      <a:endParaRPr lang="is-IS" sz="1100" b="0" i="0" u="none" strike="noStrike">
                        <a:solidFill>
                          <a:srgbClr val="000000"/>
                        </a:solidFill>
                        <a:effectLst/>
                        <a:latin typeface="Meiryo" charset="-128"/>
                        <a:ea typeface="Meiryo" charset="-128"/>
                        <a:cs typeface="Meiryo" charset="-128"/>
                      </a:endParaRPr>
                    </a:p>
                  </a:txBody>
                  <a:tcPr marL="4763" marR="4763" marT="4763" marB="0" anchor="ctr">
                    <a:noFill/>
                  </a:tcPr>
                </a:tc>
                <a:tc>
                  <a:txBody>
                    <a:bodyPr/>
                    <a:lstStyle/>
                    <a:p>
                      <a:pPr algn="r" fontAlgn="ctr"/>
                      <a:endParaRPr lang="ja-JP" altLang="en-US" sz="1100" b="0" i="0" u="none" strike="noStrike">
                        <a:solidFill>
                          <a:srgbClr val="000000"/>
                        </a:solidFill>
                        <a:effectLst/>
                        <a:latin typeface="Meiryo" charset="-128"/>
                        <a:ea typeface="Meiryo" charset="-128"/>
                        <a:cs typeface="Meiryo" charset="-128"/>
                      </a:endParaRPr>
                    </a:p>
                  </a:txBody>
                  <a:tcPr marL="4763" marR="4763" marT="4763" marB="0" anchor="ctr">
                    <a:lnR w="12700" cap="flat" cmpd="sng" algn="ctr">
                      <a:solidFill>
                        <a:schemeClr val="tx1"/>
                      </a:solidFill>
                      <a:prstDash val="solid"/>
                      <a:round/>
                      <a:headEnd type="none" w="med" len="med"/>
                      <a:tailEnd type="none" w="med" len="med"/>
                    </a:lnR>
                    <a:noFill/>
                  </a:tcPr>
                </a:tc>
                <a:tc>
                  <a:txBody>
                    <a:bodyPr/>
                    <a:lstStyle/>
                    <a:p>
                      <a:pPr algn="r" fontAlgn="ctr"/>
                      <a:r>
                        <a:rPr lang="is-IS" sz="1100" u="none" strike="noStrike" dirty="0">
                          <a:effectLst/>
                          <a:latin typeface="Meiryo" charset="-128"/>
                          <a:ea typeface="Meiryo" charset="-128"/>
                          <a:cs typeface="Meiryo" charset="-128"/>
                        </a:rPr>
                        <a:t>.251</a:t>
                      </a:r>
                      <a:endParaRPr lang="is-IS" sz="1100" b="0" i="0" u="none" strike="noStrike" dirty="0">
                        <a:solidFill>
                          <a:srgbClr val="000000"/>
                        </a:solidFill>
                        <a:effectLst/>
                        <a:latin typeface="Meiryo" charset="-128"/>
                        <a:ea typeface="Meiryo" charset="-128"/>
                        <a:cs typeface="Meiryo" charset="-128"/>
                      </a:endParaRPr>
                    </a:p>
                  </a:txBody>
                  <a:tcPr marL="4763" marR="4763" marT="4763" marB="0" anchor="ctr">
                    <a:lnL w="12700" cap="flat" cmpd="sng" algn="ctr">
                      <a:solidFill>
                        <a:schemeClr val="tx1"/>
                      </a:solidFill>
                      <a:prstDash val="solid"/>
                      <a:round/>
                      <a:headEnd type="none" w="med" len="med"/>
                      <a:tailEnd type="none" w="med" len="med"/>
                    </a:lnL>
                    <a:noFill/>
                  </a:tcPr>
                </a:tc>
                <a:tc>
                  <a:txBody>
                    <a:bodyPr/>
                    <a:lstStyle/>
                    <a:p>
                      <a:pPr algn="l" fontAlgn="ctr"/>
                      <a:r>
                        <a:rPr lang="en-US" sz="900" u="none" strike="noStrike" dirty="0">
                          <a:effectLst/>
                          <a:latin typeface="Meiryo" charset="-128"/>
                          <a:ea typeface="Meiryo" charset="-128"/>
                          <a:cs typeface="Meiryo" charset="-128"/>
                        </a:rPr>
                        <a:t>**</a:t>
                      </a:r>
                      <a:endParaRPr lang="en-US" sz="900" b="0" i="0" u="none" strike="noStrike" dirty="0">
                        <a:solidFill>
                          <a:srgbClr val="000000"/>
                        </a:solidFill>
                        <a:effectLst/>
                        <a:latin typeface="Meiryo" charset="-128"/>
                        <a:ea typeface="Meiryo" charset="-128"/>
                        <a:cs typeface="Meiryo" charset="-128"/>
                      </a:endParaRPr>
                    </a:p>
                  </a:txBody>
                  <a:tcPr marL="4763" marR="4763" marT="4763" marB="0" anchor="ctr">
                    <a:noFill/>
                  </a:tcPr>
                </a:tc>
                <a:tc>
                  <a:txBody>
                    <a:bodyPr/>
                    <a:lstStyle/>
                    <a:p>
                      <a:pPr algn="r" fontAlgn="ctr"/>
                      <a:r>
                        <a:rPr lang="is-IS" sz="1100" u="none" strike="noStrike">
                          <a:effectLst/>
                          <a:latin typeface="Meiryo" charset="-128"/>
                          <a:ea typeface="Meiryo" charset="-128"/>
                          <a:cs typeface="Meiryo" charset="-128"/>
                        </a:rPr>
                        <a:t>.113</a:t>
                      </a:r>
                      <a:endParaRPr lang="is-IS" sz="1100" b="0" i="0" u="none" strike="noStrike">
                        <a:solidFill>
                          <a:srgbClr val="000000"/>
                        </a:solidFill>
                        <a:effectLst/>
                        <a:latin typeface="Meiryo" charset="-128"/>
                        <a:ea typeface="Meiryo" charset="-128"/>
                        <a:cs typeface="Meiryo" charset="-128"/>
                      </a:endParaRPr>
                    </a:p>
                  </a:txBody>
                  <a:tcPr marL="4763" marR="4763" marT="4763" marB="0" anchor="ctr">
                    <a:noFill/>
                  </a:tcPr>
                </a:tc>
                <a:tc>
                  <a:txBody>
                    <a:bodyPr/>
                    <a:lstStyle/>
                    <a:p>
                      <a:pPr algn="r" fontAlgn="ctr"/>
                      <a:r>
                        <a:rPr lang="is-IS" sz="1100" u="none" strike="noStrike" dirty="0">
                          <a:effectLst/>
                          <a:latin typeface="Meiryo" charset="-128"/>
                          <a:ea typeface="Meiryo" charset="-128"/>
                          <a:cs typeface="Meiryo" charset="-128"/>
                        </a:rPr>
                        <a:t>.067</a:t>
                      </a:r>
                      <a:endParaRPr lang="is-IS" sz="1100" b="0" i="0" u="none" strike="noStrike" dirty="0">
                        <a:solidFill>
                          <a:srgbClr val="000000"/>
                        </a:solidFill>
                        <a:effectLst/>
                        <a:latin typeface="Meiryo" charset="-128"/>
                        <a:ea typeface="Meiryo" charset="-128"/>
                        <a:cs typeface="Meiryo" charset="-128"/>
                      </a:endParaRPr>
                    </a:p>
                  </a:txBody>
                  <a:tcPr marL="4763" marR="4763" marT="4763" marB="0" anchor="ctr">
                    <a:noFill/>
                  </a:tcPr>
                </a:tc>
                <a:tc>
                  <a:txBody>
                    <a:bodyPr/>
                    <a:lstStyle/>
                    <a:p>
                      <a:pPr algn="r" fontAlgn="ctr"/>
                      <a:endParaRPr lang="ja-JP" altLang="en-US" sz="1100" b="0" i="0" u="none" strike="noStrike">
                        <a:solidFill>
                          <a:srgbClr val="000000"/>
                        </a:solidFill>
                        <a:effectLst/>
                        <a:latin typeface="Meiryo" charset="-128"/>
                        <a:ea typeface="Meiryo" charset="-128"/>
                        <a:cs typeface="Meiryo" charset="-128"/>
                      </a:endParaRPr>
                    </a:p>
                  </a:txBody>
                  <a:tcPr marL="4763" marR="4763" marT="4763" marB="0" anchor="ctr">
                    <a:noFill/>
                  </a:tcPr>
                </a:tc>
                <a:tc>
                  <a:txBody>
                    <a:bodyPr/>
                    <a:lstStyle/>
                    <a:p>
                      <a:pPr algn="r" fontAlgn="ctr"/>
                      <a:endParaRPr lang="ja-JP" altLang="en-US" sz="1100" b="0" i="0" u="none" strike="noStrike">
                        <a:solidFill>
                          <a:srgbClr val="000000"/>
                        </a:solidFill>
                        <a:effectLst/>
                        <a:latin typeface="Meiryo" charset="-128"/>
                        <a:ea typeface="Meiryo" charset="-128"/>
                        <a:cs typeface="Meiryo" charset="-128"/>
                      </a:endParaRPr>
                    </a:p>
                  </a:txBody>
                  <a:tcPr marL="4763" marR="4763" marT="4763" marB="0" anchor="ctr">
                    <a:lnR w="12700" cap="flat" cmpd="sng" algn="ctr">
                      <a:solidFill>
                        <a:schemeClr val="tx1"/>
                      </a:solidFill>
                      <a:prstDash val="solid"/>
                      <a:round/>
                      <a:headEnd type="none" w="med" len="med"/>
                      <a:tailEnd type="none" w="med" len="med"/>
                    </a:lnR>
                    <a:noFill/>
                  </a:tcPr>
                </a:tc>
                <a:tc>
                  <a:txBody>
                    <a:bodyPr/>
                    <a:lstStyle/>
                    <a:p>
                      <a:pPr algn="ctr" fontAlgn="ctr"/>
                      <a:r>
                        <a:rPr lang="is-IS" sz="1100" b="0" i="0" u="none" strike="noStrike">
                          <a:solidFill>
                            <a:srgbClr val="000000"/>
                          </a:solidFill>
                          <a:effectLst/>
                          <a:latin typeface="Meiryo" charset="-128"/>
                          <a:ea typeface="Meiryo" charset="-128"/>
                          <a:cs typeface="Meiryo" charset="-128"/>
                        </a:rPr>
                        <a:t>.204</a:t>
                      </a:r>
                    </a:p>
                  </a:txBody>
                  <a:tcPr marL="4763" marR="4763" marT="4763" marB="0" anchor="ctr">
                    <a:lnL w="12700" cap="flat" cmpd="sng" algn="ctr">
                      <a:solidFill>
                        <a:schemeClr val="tx1"/>
                      </a:solidFill>
                      <a:prstDash val="solid"/>
                      <a:round/>
                      <a:headEnd type="none" w="med" len="med"/>
                      <a:tailEnd type="none" w="med" len="med"/>
                    </a:lnL>
                    <a:noFill/>
                  </a:tcPr>
                </a:tc>
                <a:tc>
                  <a:txBody>
                    <a:bodyPr/>
                    <a:lstStyle/>
                    <a:p>
                      <a:pPr algn="ctr" fontAlgn="ctr"/>
                      <a:endParaRPr lang="ja-JP" altLang="en-US" sz="800" b="0" i="0" u="none" strike="noStrike">
                        <a:solidFill>
                          <a:srgbClr val="000000"/>
                        </a:solidFill>
                        <a:effectLst/>
                        <a:latin typeface="Meiryo" charset="-128"/>
                        <a:ea typeface="Meiryo" charset="-128"/>
                        <a:cs typeface="Meiryo" charset="-128"/>
                      </a:endParaRPr>
                    </a:p>
                  </a:txBody>
                  <a:tcPr marL="4763" marR="4763" marT="4763" marB="0" anchor="ctr">
                    <a:noFill/>
                  </a:tcPr>
                </a:tc>
                <a:tc>
                  <a:txBody>
                    <a:bodyPr/>
                    <a:lstStyle/>
                    <a:p>
                      <a:pPr algn="ctr" fontAlgn="ctr"/>
                      <a:r>
                        <a:rPr lang="is-IS" sz="1100" b="0" i="0" u="none" strike="noStrike" dirty="0">
                          <a:solidFill>
                            <a:srgbClr val="000000"/>
                          </a:solidFill>
                          <a:effectLst/>
                          <a:latin typeface="Meiryo" charset="-128"/>
                          <a:ea typeface="Meiryo" charset="-128"/>
                          <a:cs typeface="Meiryo" charset="-128"/>
                        </a:rPr>
                        <a:t>.130</a:t>
                      </a:r>
                    </a:p>
                  </a:txBody>
                  <a:tcPr marL="4763" marR="4763" marT="4763" marB="0" anchor="ctr">
                    <a:noFill/>
                  </a:tcPr>
                </a:tc>
                <a:tc>
                  <a:txBody>
                    <a:bodyPr/>
                    <a:lstStyle/>
                    <a:p>
                      <a:pPr algn="ctr" fontAlgn="ctr"/>
                      <a:r>
                        <a:rPr lang="is-IS" sz="1100" b="0" i="0" u="none" strike="noStrike">
                          <a:solidFill>
                            <a:srgbClr val="000000"/>
                          </a:solidFill>
                          <a:effectLst/>
                          <a:latin typeface="Meiryo" charset="-128"/>
                          <a:ea typeface="Meiryo" charset="-128"/>
                          <a:cs typeface="Meiryo" charset="-128"/>
                        </a:rPr>
                        <a:t>.055</a:t>
                      </a:r>
                    </a:p>
                  </a:txBody>
                  <a:tcPr marL="4763" marR="4763" marT="4763" marB="0" anchor="ctr">
                    <a:noFill/>
                  </a:tcPr>
                </a:tc>
              </a:tr>
              <a:tr h="264600">
                <a:tc>
                  <a:txBody>
                    <a:bodyPr/>
                    <a:lstStyle/>
                    <a:p>
                      <a:pPr lvl="1" algn="l" fontAlgn="ctr"/>
                      <a:r>
                        <a:rPr lang="en-US" altLang="ja-JP" sz="1200" b="0" i="0" u="none" strike="noStrike" dirty="0" smtClean="0">
                          <a:solidFill>
                            <a:schemeClr val="dk1"/>
                          </a:solidFill>
                          <a:effectLst/>
                          <a:latin typeface="Meiryo" charset="-128"/>
                          <a:ea typeface="Meiryo" charset="-128"/>
                          <a:cs typeface="Meiryo" charset="-128"/>
                        </a:rPr>
                        <a:t>Age</a:t>
                      </a:r>
                      <a:endParaRPr lang="ja-JP" altLang="en-US" sz="1200" b="0" i="0" u="none" strike="noStrike" dirty="0">
                        <a:solidFill>
                          <a:srgbClr val="000000"/>
                        </a:solidFill>
                        <a:effectLst/>
                        <a:latin typeface="Meiryo" charset="-128"/>
                        <a:ea typeface="Meiryo" charset="-128"/>
                        <a:cs typeface="Meiryo" charset="-128"/>
                      </a:endParaRPr>
                    </a:p>
                  </a:txBody>
                  <a:tcPr marL="4763" marR="4763" marT="4763" marB="0" anchor="ctr">
                    <a:lnR w="12700" cap="flat" cmpd="sng" algn="ctr">
                      <a:solidFill>
                        <a:schemeClr val="tx1"/>
                      </a:solidFill>
                      <a:prstDash val="solid"/>
                      <a:round/>
                      <a:headEnd type="none" w="med" len="med"/>
                      <a:tailEnd type="none" w="med" len="med"/>
                    </a:lnR>
                    <a:noFill/>
                  </a:tcPr>
                </a:tc>
                <a:tc>
                  <a:txBody>
                    <a:bodyPr/>
                    <a:lstStyle/>
                    <a:p>
                      <a:pPr algn="r" fontAlgn="ctr"/>
                      <a:r>
                        <a:rPr lang="is-IS" sz="1100" u="none" strike="noStrike" dirty="0">
                          <a:effectLst/>
                          <a:latin typeface="Meiryo" charset="-128"/>
                          <a:ea typeface="Meiryo" charset="-128"/>
                          <a:cs typeface="Meiryo" charset="-128"/>
                        </a:rPr>
                        <a:t>-.006</a:t>
                      </a:r>
                      <a:endParaRPr lang="is-IS" sz="1100" b="0" i="0" u="none" strike="noStrike" dirty="0">
                        <a:solidFill>
                          <a:srgbClr val="000000"/>
                        </a:solidFill>
                        <a:effectLst/>
                        <a:latin typeface="Meiryo" charset="-128"/>
                        <a:ea typeface="Meiryo" charset="-128"/>
                        <a:cs typeface="Meiryo" charset="-128"/>
                      </a:endParaRPr>
                    </a:p>
                  </a:txBody>
                  <a:tcPr marL="4763" marR="4763" marT="4763" marB="0" anchor="ctr">
                    <a:lnL w="12700" cap="flat" cmpd="sng" algn="ctr">
                      <a:solidFill>
                        <a:schemeClr val="tx1"/>
                      </a:solidFill>
                      <a:prstDash val="solid"/>
                      <a:round/>
                      <a:headEnd type="none" w="med" len="med"/>
                      <a:tailEnd type="none" w="med" len="med"/>
                    </a:lnL>
                    <a:noFill/>
                  </a:tcPr>
                </a:tc>
                <a:tc>
                  <a:txBody>
                    <a:bodyPr/>
                    <a:lstStyle/>
                    <a:p>
                      <a:pPr algn="l" fontAlgn="ctr"/>
                      <a:r>
                        <a:rPr lang="en-US" sz="900" u="none" strike="noStrike" dirty="0">
                          <a:effectLst/>
                          <a:latin typeface="Meiryo" charset="-128"/>
                          <a:ea typeface="Meiryo" charset="-128"/>
                          <a:cs typeface="Meiryo" charset="-128"/>
                        </a:rPr>
                        <a:t>*</a:t>
                      </a:r>
                      <a:endParaRPr lang="en-US" sz="900" b="0" i="0" u="none" strike="noStrike" dirty="0">
                        <a:solidFill>
                          <a:srgbClr val="000000"/>
                        </a:solidFill>
                        <a:effectLst/>
                        <a:latin typeface="Meiryo" charset="-128"/>
                        <a:ea typeface="Meiryo" charset="-128"/>
                        <a:cs typeface="Meiryo" charset="-128"/>
                      </a:endParaRPr>
                    </a:p>
                  </a:txBody>
                  <a:tcPr marL="4763" marR="4763" marT="4763" marB="0" anchor="ctr">
                    <a:noFill/>
                  </a:tcPr>
                </a:tc>
                <a:tc>
                  <a:txBody>
                    <a:bodyPr/>
                    <a:lstStyle/>
                    <a:p>
                      <a:pPr algn="r" fontAlgn="ctr"/>
                      <a:r>
                        <a:rPr lang="is-IS" sz="1100" u="none" strike="noStrike">
                          <a:effectLst/>
                          <a:latin typeface="Meiryo" charset="-128"/>
                          <a:ea typeface="Meiryo" charset="-128"/>
                          <a:cs typeface="Meiryo" charset="-128"/>
                        </a:rPr>
                        <a:t>.003</a:t>
                      </a:r>
                      <a:endParaRPr lang="is-IS" sz="1100" b="0" i="0" u="none" strike="noStrike">
                        <a:solidFill>
                          <a:srgbClr val="000000"/>
                        </a:solidFill>
                        <a:effectLst/>
                        <a:latin typeface="Meiryo" charset="-128"/>
                        <a:ea typeface="Meiryo" charset="-128"/>
                        <a:cs typeface="Meiryo" charset="-128"/>
                      </a:endParaRPr>
                    </a:p>
                  </a:txBody>
                  <a:tcPr marL="4763" marR="4763" marT="4763" marB="0" anchor="ctr">
                    <a:noFill/>
                  </a:tcPr>
                </a:tc>
                <a:tc>
                  <a:txBody>
                    <a:bodyPr/>
                    <a:lstStyle/>
                    <a:p>
                      <a:pPr algn="r" fontAlgn="ctr"/>
                      <a:r>
                        <a:rPr lang="is-IS" sz="1100" u="none" strike="noStrike">
                          <a:effectLst/>
                          <a:latin typeface="Meiryo" charset="-128"/>
                          <a:ea typeface="Meiryo" charset="-128"/>
                          <a:cs typeface="Meiryo" charset="-128"/>
                        </a:rPr>
                        <a:t>-.053</a:t>
                      </a:r>
                      <a:endParaRPr lang="is-IS" sz="1100" b="0" i="0" u="none" strike="noStrike">
                        <a:solidFill>
                          <a:srgbClr val="000000"/>
                        </a:solidFill>
                        <a:effectLst/>
                        <a:latin typeface="Meiryo" charset="-128"/>
                        <a:ea typeface="Meiryo" charset="-128"/>
                        <a:cs typeface="Meiryo" charset="-128"/>
                      </a:endParaRPr>
                    </a:p>
                  </a:txBody>
                  <a:tcPr marL="4763" marR="4763" marT="4763" marB="0" anchor="ctr">
                    <a:noFill/>
                  </a:tcPr>
                </a:tc>
                <a:tc>
                  <a:txBody>
                    <a:bodyPr/>
                    <a:lstStyle/>
                    <a:p>
                      <a:pPr algn="r" fontAlgn="ctr"/>
                      <a:endParaRPr lang="ja-JP" altLang="en-US" sz="1100" b="0" i="0" u="none" strike="noStrike">
                        <a:solidFill>
                          <a:srgbClr val="000000"/>
                        </a:solidFill>
                        <a:effectLst/>
                        <a:latin typeface="Meiryo" charset="-128"/>
                        <a:ea typeface="Meiryo" charset="-128"/>
                        <a:cs typeface="Meiryo" charset="-128"/>
                      </a:endParaRPr>
                    </a:p>
                  </a:txBody>
                  <a:tcPr marL="4763" marR="4763" marT="4763" marB="0" anchor="ctr">
                    <a:lnR w="12700" cap="flat" cmpd="sng" algn="ctr">
                      <a:solidFill>
                        <a:schemeClr val="tx1"/>
                      </a:solidFill>
                      <a:prstDash val="solid"/>
                      <a:round/>
                      <a:headEnd type="none" w="med" len="med"/>
                      <a:tailEnd type="none" w="med" len="med"/>
                    </a:lnR>
                    <a:noFill/>
                  </a:tcPr>
                </a:tc>
                <a:tc>
                  <a:txBody>
                    <a:bodyPr/>
                    <a:lstStyle/>
                    <a:p>
                      <a:pPr algn="r" fontAlgn="ctr"/>
                      <a:r>
                        <a:rPr lang="fi-FI" sz="1100" u="none" strike="noStrike">
                          <a:effectLst/>
                          <a:latin typeface="Meiryo" charset="-128"/>
                          <a:ea typeface="Meiryo" charset="-128"/>
                          <a:cs typeface="Meiryo" charset="-128"/>
                        </a:rPr>
                        <a:t>.002</a:t>
                      </a:r>
                      <a:endParaRPr lang="fi-FI" sz="1100" b="0" i="0" u="none" strike="noStrike">
                        <a:solidFill>
                          <a:srgbClr val="000000"/>
                        </a:solidFill>
                        <a:effectLst/>
                        <a:latin typeface="Meiryo" charset="-128"/>
                        <a:ea typeface="Meiryo" charset="-128"/>
                        <a:cs typeface="Meiryo" charset="-128"/>
                      </a:endParaRPr>
                    </a:p>
                  </a:txBody>
                  <a:tcPr marL="4763" marR="4763" marT="4763" marB="0" anchor="ctr">
                    <a:lnL w="12700" cap="flat" cmpd="sng" algn="ctr">
                      <a:solidFill>
                        <a:schemeClr val="tx1"/>
                      </a:solidFill>
                      <a:prstDash val="solid"/>
                      <a:round/>
                      <a:headEnd type="none" w="med" len="med"/>
                      <a:tailEnd type="none" w="med" len="med"/>
                    </a:lnL>
                    <a:noFill/>
                  </a:tcPr>
                </a:tc>
                <a:tc>
                  <a:txBody>
                    <a:bodyPr/>
                    <a:lstStyle/>
                    <a:p>
                      <a:pPr algn="l" fontAlgn="ctr"/>
                      <a:endParaRPr lang="ja-JP" altLang="en-US" sz="900" b="0" i="0" u="none" strike="noStrike">
                        <a:solidFill>
                          <a:srgbClr val="000000"/>
                        </a:solidFill>
                        <a:effectLst/>
                        <a:latin typeface="Meiryo" charset="-128"/>
                        <a:ea typeface="Meiryo" charset="-128"/>
                        <a:cs typeface="Meiryo" charset="-128"/>
                      </a:endParaRPr>
                    </a:p>
                  </a:txBody>
                  <a:tcPr marL="4763" marR="4763" marT="4763" marB="0" anchor="ctr">
                    <a:noFill/>
                  </a:tcPr>
                </a:tc>
                <a:tc>
                  <a:txBody>
                    <a:bodyPr/>
                    <a:lstStyle/>
                    <a:p>
                      <a:pPr algn="r" fontAlgn="ctr"/>
                      <a:r>
                        <a:rPr lang="is-IS" sz="1100" u="none" strike="noStrike">
                          <a:effectLst/>
                          <a:latin typeface="Meiryo" charset="-128"/>
                          <a:ea typeface="Meiryo" charset="-128"/>
                          <a:cs typeface="Meiryo" charset="-128"/>
                        </a:rPr>
                        <a:t>.003</a:t>
                      </a:r>
                      <a:endParaRPr lang="is-IS" sz="1100" b="0" i="0" u="none" strike="noStrike">
                        <a:solidFill>
                          <a:srgbClr val="000000"/>
                        </a:solidFill>
                        <a:effectLst/>
                        <a:latin typeface="Meiryo" charset="-128"/>
                        <a:ea typeface="Meiryo" charset="-128"/>
                        <a:cs typeface="Meiryo" charset="-128"/>
                      </a:endParaRPr>
                    </a:p>
                  </a:txBody>
                  <a:tcPr marL="4763" marR="4763" marT="4763" marB="0" anchor="ctr">
                    <a:noFill/>
                  </a:tcPr>
                </a:tc>
                <a:tc>
                  <a:txBody>
                    <a:bodyPr/>
                    <a:lstStyle/>
                    <a:p>
                      <a:pPr algn="r" fontAlgn="ctr"/>
                      <a:r>
                        <a:rPr lang="is-IS" sz="1100" u="none" strike="noStrike">
                          <a:effectLst/>
                          <a:latin typeface="Meiryo" charset="-128"/>
                          <a:ea typeface="Meiryo" charset="-128"/>
                          <a:cs typeface="Meiryo" charset="-128"/>
                        </a:rPr>
                        <a:t>.020</a:t>
                      </a:r>
                      <a:endParaRPr lang="is-IS" sz="1100" b="0" i="0" u="none" strike="noStrike">
                        <a:solidFill>
                          <a:srgbClr val="000000"/>
                        </a:solidFill>
                        <a:effectLst/>
                        <a:latin typeface="Meiryo" charset="-128"/>
                        <a:ea typeface="Meiryo" charset="-128"/>
                        <a:cs typeface="Meiryo" charset="-128"/>
                      </a:endParaRPr>
                    </a:p>
                  </a:txBody>
                  <a:tcPr marL="4763" marR="4763" marT="4763" marB="0" anchor="ctr">
                    <a:noFill/>
                  </a:tcPr>
                </a:tc>
                <a:tc>
                  <a:txBody>
                    <a:bodyPr/>
                    <a:lstStyle/>
                    <a:p>
                      <a:pPr algn="r" fontAlgn="ctr"/>
                      <a:endParaRPr lang="ja-JP" altLang="en-US" sz="1100" b="0" i="0" u="none" strike="noStrike">
                        <a:solidFill>
                          <a:srgbClr val="000000"/>
                        </a:solidFill>
                        <a:effectLst/>
                        <a:latin typeface="Meiryo" charset="-128"/>
                        <a:ea typeface="Meiryo" charset="-128"/>
                        <a:cs typeface="Meiryo" charset="-128"/>
                      </a:endParaRPr>
                    </a:p>
                  </a:txBody>
                  <a:tcPr marL="4763" marR="4763" marT="4763" marB="0" anchor="ctr">
                    <a:lnR w="12700" cap="flat" cmpd="sng" algn="ctr">
                      <a:solidFill>
                        <a:schemeClr val="tx1"/>
                      </a:solidFill>
                      <a:prstDash val="solid"/>
                      <a:round/>
                      <a:headEnd type="none" w="med" len="med"/>
                      <a:tailEnd type="none" w="med" len="med"/>
                    </a:lnR>
                    <a:noFill/>
                  </a:tcPr>
                </a:tc>
                <a:tc>
                  <a:txBody>
                    <a:bodyPr/>
                    <a:lstStyle/>
                    <a:p>
                      <a:pPr algn="r" fontAlgn="ctr"/>
                      <a:r>
                        <a:rPr lang="is-IS" sz="1100" u="none" strike="noStrike" dirty="0">
                          <a:effectLst/>
                          <a:latin typeface="Meiryo" charset="-128"/>
                          <a:ea typeface="Meiryo" charset="-128"/>
                          <a:cs typeface="Meiryo" charset="-128"/>
                        </a:rPr>
                        <a:t>-.007</a:t>
                      </a:r>
                      <a:endParaRPr lang="is-IS" sz="1100" b="0" i="0" u="none" strike="noStrike" dirty="0">
                        <a:solidFill>
                          <a:srgbClr val="000000"/>
                        </a:solidFill>
                        <a:effectLst/>
                        <a:latin typeface="Meiryo" charset="-128"/>
                        <a:ea typeface="Meiryo" charset="-128"/>
                        <a:cs typeface="Meiryo" charset="-128"/>
                      </a:endParaRPr>
                    </a:p>
                  </a:txBody>
                  <a:tcPr marL="4763" marR="4763" marT="4763" marB="0" anchor="ctr">
                    <a:lnL w="12700" cap="flat" cmpd="sng" algn="ctr">
                      <a:solidFill>
                        <a:schemeClr val="tx1"/>
                      </a:solidFill>
                      <a:prstDash val="solid"/>
                      <a:round/>
                      <a:headEnd type="none" w="med" len="med"/>
                      <a:tailEnd type="none" w="med" len="med"/>
                    </a:lnL>
                    <a:noFill/>
                  </a:tcPr>
                </a:tc>
                <a:tc>
                  <a:txBody>
                    <a:bodyPr/>
                    <a:lstStyle/>
                    <a:p>
                      <a:pPr algn="l" fontAlgn="ctr"/>
                      <a:r>
                        <a:rPr lang="en-US" sz="900" u="none" strike="noStrike" dirty="0">
                          <a:effectLst/>
                          <a:latin typeface="Meiryo" charset="-128"/>
                          <a:ea typeface="Meiryo" charset="-128"/>
                          <a:cs typeface="Meiryo" charset="-128"/>
                        </a:rPr>
                        <a:t>**</a:t>
                      </a:r>
                      <a:endParaRPr lang="en-US" sz="900" b="0" i="0" u="none" strike="noStrike" dirty="0">
                        <a:solidFill>
                          <a:srgbClr val="000000"/>
                        </a:solidFill>
                        <a:effectLst/>
                        <a:latin typeface="Meiryo" charset="-128"/>
                        <a:ea typeface="Meiryo" charset="-128"/>
                        <a:cs typeface="Meiryo" charset="-128"/>
                      </a:endParaRPr>
                    </a:p>
                  </a:txBody>
                  <a:tcPr marL="4763" marR="4763" marT="4763" marB="0" anchor="ctr">
                    <a:noFill/>
                  </a:tcPr>
                </a:tc>
                <a:tc>
                  <a:txBody>
                    <a:bodyPr/>
                    <a:lstStyle/>
                    <a:p>
                      <a:pPr algn="r" fontAlgn="ctr"/>
                      <a:r>
                        <a:rPr lang="is-IS" sz="1100" u="none" strike="noStrike">
                          <a:effectLst/>
                          <a:latin typeface="Meiryo" charset="-128"/>
                          <a:ea typeface="Meiryo" charset="-128"/>
                          <a:cs typeface="Meiryo" charset="-128"/>
                        </a:rPr>
                        <a:t>.003</a:t>
                      </a:r>
                      <a:endParaRPr lang="is-IS" sz="1100" b="0" i="0" u="none" strike="noStrike">
                        <a:solidFill>
                          <a:srgbClr val="000000"/>
                        </a:solidFill>
                        <a:effectLst/>
                        <a:latin typeface="Meiryo" charset="-128"/>
                        <a:ea typeface="Meiryo" charset="-128"/>
                        <a:cs typeface="Meiryo" charset="-128"/>
                      </a:endParaRPr>
                    </a:p>
                  </a:txBody>
                  <a:tcPr marL="4763" marR="4763" marT="4763" marB="0" anchor="ctr">
                    <a:noFill/>
                  </a:tcPr>
                </a:tc>
                <a:tc>
                  <a:txBody>
                    <a:bodyPr/>
                    <a:lstStyle/>
                    <a:p>
                      <a:pPr algn="r" fontAlgn="ctr"/>
                      <a:r>
                        <a:rPr lang="is-IS" sz="1100" u="none" strike="noStrike" dirty="0">
                          <a:effectLst/>
                          <a:latin typeface="Meiryo" charset="-128"/>
                          <a:ea typeface="Meiryo" charset="-128"/>
                          <a:cs typeface="Meiryo" charset="-128"/>
                        </a:rPr>
                        <a:t>-.068</a:t>
                      </a:r>
                      <a:endParaRPr lang="is-IS" sz="1100" b="0" i="0" u="none" strike="noStrike" dirty="0">
                        <a:solidFill>
                          <a:srgbClr val="000000"/>
                        </a:solidFill>
                        <a:effectLst/>
                        <a:latin typeface="Meiryo" charset="-128"/>
                        <a:ea typeface="Meiryo" charset="-128"/>
                        <a:cs typeface="Meiryo" charset="-128"/>
                      </a:endParaRPr>
                    </a:p>
                  </a:txBody>
                  <a:tcPr marL="4763" marR="4763" marT="4763" marB="0" anchor="ctr">
                    <a:noFill/>
                  </a:tcPr>
                </a:tc>
                <a:tc>
                  <a:txBody>
                    <a:bodyPr/>
                    <a:lstStyle/>
                    <a:p>
                      <a:pPr algn="r" fontAlgn="ctr"/>
                      <a:endParaRPr lang="ja-JP" altLang="en-US" sz="1100" b="0" i="0" u="none" strike="noStrike" dirty="0">
                        <a:solidFill>
                          <a:srgbClr val="000000"/>
                        </a:solidFill>
                        <a:effectLst/>
                        <a:latin typeface="Meiryo" charset="-128"/>
                        <a:ea typeface="Meiryo" charset="-128"/>
                        <a:cs typeface="Meiryo" charset="-128"/>
                      </a:endParaRPr>
                    </a:p>
                  </a:txBody>
                  <a:tcPr marL="4763" marR="4763" marT="4763" marB="0" anchor="ctr">
                    <a:noFill/>
                  </a:tcPr>
                </a:tc>
                <a:tc>
                  <a:txBody>
                    <a:bodyPr/>
                    <a:lstStyle/>
                    <a:p>
                      <a:pPr algn="r" fontAlgn="ctr"/>
                      <a:endParaRPr lang="ja-JP" altLang="en-US" sz="1100" b="0" i="0" u="none" strike="noStrike">
                        <a:solidFill>
                          <a:srgbClr val="000000"/>
                        </a:solidFill>
                        <a:effectLst/>
                        <a:latin typeface="Meiryo" charset="-128"/>
                        <a:ea typeface="Meiryo" charset="-128"/>
                        <a:cs typeface="Meiryo" charset="-128"/>
                      </a:endParaRPr>
                    </a:p>
                  </a:txBody>
                  <a:tcPr marL="4763" marR="4763" marT="4763" marB="0" anchor="ctr">
                    <a:lnR w="12700" cap="flat" cmpd="sng" algn="ctr">
                      <a:solidFill>
                        <a:schemeClr val="tx1"/>
                      </a:solidFill>
                      <a:prstDash val="solid"/>
                      <a:round/>
                      <a:headEnd type="none" w="med" len="med"/>
                      <a:tailEnd type="none" w="med" len="med"/>
                    </a:lnR>
                    <a:noFill/>
                  </a:tcPr>
                </a:tc>
                <a:tc>
                  <a:txBody>
                    <a:bodyPr/>
                    <a:lstStyle/>
                    <a:p>
                      <a:pPr algn="ctr" fontAlgn="ctr"/>
                      <a:r>
                        <a:rPr lang="fi-FI" sz="1100" b="0" i="0" u="none" strike="noStrike">
                          <a:solidFill>
                            <a:srgbClr val="000000"/>
                          </a:solidFill>
                          <a:effectLst/>
                          <a:latin typeface="Meiryo" charset="-128"/>
                          <a:ea typeface="Meiryo" charset="-128"/>
                          <a:cs typeface="Meiryo" charset="-128"/>
                        </a:rPr>
                        <a:t>-.002</a:t>
                      </a:r>
                    </a:p>
                  </a:txBody>
                  <a:tcPr marL="4763" marR="4763" marT="4763" marB="0" anchor="ctr">
                    <a:lnL w="12700" cap="flat" cmpd="sng" algn="ctr">
                      <a:solidFill>
                        <a:schemeClr val="tx1"/>
                      </a:solidFill>
                      <a:prstDash val="solid"/>
                      <a:round/>
                      <a:headEnd type="none" w="med" len="med"/>
                      <a:tailEnd type="none" w="med" len="med"/>
                    </a:lnL>
                    <a:noFill/>
                  </a:tcPr>
                </a:tc>
                <a:tc>
                  <a:txBody>
                    <a:bodyPr/>
                    <a:lstStyle/>
                    <a:p>
                      <a:pPr algn="ctr" fontAlgn="ctr"/>
                      <a:endParaRPr lang="ja-JP" altLang="en-US" sz="800" b="0" i="0" u="none" strike="noStrike">
                        <a:solidFill>
                          <a:srgbClr val="000000"/>
                        </a:solidFill>
                        <a:effectLst/>
                        <a:latin typeface="Meiryo" charset="-128"/>
                        <a:ea typeface="Meiryo" charset="-128"/>
                        <a:cs typeface="Meiryo" charset="-128"/>
                      </a:endParaRPr>
                    </a:p>
                  </a:txBody>
                  <a:tcPr marL="4763" marR="4763" marT="4763" marB="0" anchor="ctr">
                    <a:noFill/>
                  </a:tcPr>
                </a:tc>
                <a:tc>
                  <a:txBody>
                    <a:bodyPr/>
                    <a:lstStyle/>
                    <a:p>
                      <a:pPr algn="ctr" fontAlgn="ctr"/>
                      <a:r>
                        <a:rPr lang="is-IS" sz="1100" b="0" i="0" u="none" strike="noStrike" dirty="0">
                          <a:solidFill>
                            <a:srgbClr val="000000"/>
                          </a:solidFill>
                          <a:effectLst/>
                          <a:latin typeface="Meiryo" charset="-128"/>
                          <a:ea typeface="Meiryo" charset="-128"/>
                          <a:cs typeface="Meiryo" charset="-128"/>
                        </a:rPr>
                        <a:t>.004</a:t>
                      </a:r>
                    </a:p>
                  </a:txBody>
                  <a:tcPr marL="4763" marR="4763" marT="4763" marB="0" anchor="ctr">
                    <a:noFill/>
                  </a:tcPr>
                </a:tc>
                <a:tc>
                  <a:txBody>
                    <a:bodyPr/>
                    <a:lstStyle/>
                    <a:p>
                      <a:pPr algn="ctr" fontAlgn="ctr"/>
                      <a:r>
                        <a:rPr lang="is-IS" sz="1100" b="0" i="0" u="none" strike="noStrike">
                          <a:solidFill>
                            <a:srgbClr val="000000"/>
                          </a:solidFill>
                          <a:effectLst/>
                          <a:latin typeface="Meiryo" charset="-128"/>
                          <a:ea typeface="Meiryo" charset="-128"/>
                          <a:cs typeface="Meiryo" charset="-128"/>
                        </a:rPr>
                        <a:t>-.020</a:t>
                      </a:r>
                    </a:p>
                  </a:txBody>
                  <a:tcPr marL="4763" marR="4763" marT="4763" marB="0" anchor="ctr">
                    <a:noFill/>
                  </a:tcPr>
                </a:tc>
              </a:tr>
              <a:tr h="264600">
                <a:tc>
                  <a:txBody>
                    <a:bodyPr/>
                    <a:lstStyle/>
                    <a:p>
                      <a:pPr lvl="1" algn="l" fontAlgn="ctr"/>
                      <a:r>
                        <a:rPr lang="en-US" altLang="ja-JP" sz="1200" b="0" i="0" u="none" strike="noStrike" dirty="0" smtClean="0">
                          <a:solidFill>
                            <a:schemeClr val="dk1"/>
                          </a:solidFill>
                          <a:effectLst/>
                          <a:latin typeface="Meiryo" charset="-128"/>
                          <a:ea typeface="Meiryo" charset="-128"/>
                          <a:cs typeface="Meiryo" charset="-128"/>
                        </a:rPr>
                        <a:t>Education</a:t>
                      </a:r>
                      <a:endParaRPr lang="ja-JP" altLang="en-US" sz="1200" b="0" i="0" u="none" strike="noStrike" dirty="0">
                        <a:solidFill>
                          <a:srgbClr val="000000"/>
                        </a:solidFill>
                        <a:effectLst/>
                        <a:latin typeface="Meiryo" charset="-128"/>
                        <a:ea typeface="Meiryo" charset="-128"/>
                        <a:cs typeface="Meiryo" charset="-128"/>
                      </a:endParaRPr>
                    </a:p>
                  </a:txBody>
                  <a:tcPr marL="4763" marR="4763" marT="4763" marB="0" anchor="ctr">
                    <a:lnR w="12700" cap="flat" cmpd="sng" algn="ctr">
                      <a:solidFill>
                        <a:schemeClr val="tx1"/>
                      </a:solidFill>
                      <a:prstDash val="solid"/>
                      <a:round/>
                      <a:headEnd type="none" w="med" len="med"/>
                      <a:tailEnd type="none" w="med" len="med"/>
                    </a:lnR>
                    <a:noFill/>
                  </a:tcPr>
                </a:tc>
                <a:tc>
                  <a:txBody>
                    <a:bodyPr/>
                    <a:lstStyle/>
                    <a:p>
                      <a:pPr algn="r" fontAlgn="ctr"/>
                      <a:r>
                        <a:rPr lang="is-IS" sz="1100" u="none" strike="noStrike">
                          <a:effectLst/>
                          <a:latin typeface="Meiryo" charset="-128"/>
                          <a:ea typeface="Meiryo" charset="-128"/>
                          <a:cs typeface="Meiryo" charset="-128"/>
                        </a:rPr>
                        <a:t>.062</a:t>
                      </a:r>
                      <a:endParaRPr lang="is-IS" sz="1100" b="0" i="0" u="none" strike="noStrike">
                        <a:solidFill>
                          <a:srgbClr val="000000"/>
                        </a:solidFill>
                        <a:effectLst/>
                        <a:latin typeface="Meiryo" charset="-128"/>
                        <a:ea typeface="Meiryo" charset="-128"/>
                        <a:cs typeface="Meiryo" charset="-128"/>
                      </a:endParaRPr>
                    </a:p>
                  </a:txBody>
                  <a:tcPr marL="4763" marR="4763" marT="4763" marB="0" anchor="ctr">
                    <a:lnL w="12700" cap="flat" cmpd="sng" algn="ctr">
                      <a:solidFill>
                        <a:schemeClr val="tx1"/>
                      </a:solidFill>
                      <a:prstDash val="solid"/>
                      <a:round/>
                      <a:headEnd type="none" w="med" len="med"/>
                      <a:tailEnd type="none" w="med" len="med"/>
                    </a:lnL>
                    <a:noFill/>
                  </a:tcPr>
                </a:tc>
                <a:tc>
                  <a:txBody>
                    <a:bodyPr/>
                    <a:lstStyle/>
                    <a:p>
                      <a:pPr algn="l" fontAlgn="ctr"/>
                      <a:endParaRPr lang="ja-JP" altLang="en-US" sz="900" b="0" i="0" u="none" strike="noStrike" dirty="0">
                        <a:solidFill>
                          <a:srgbClr val="000000"/>
                        </a:solidFill>
                        <a:effectLst/>
                        <a:latin typeface="Meiryo" charset="-128"/>
                        <a:ea typeface="Meiryo" charset="-128"/>
                        <a:cs typeface="Meiryo" charset="-128"/>
                      </a:endParaRPr>
                    </a:p>
                  </a:txBody>
                  <a:tcPr marL="4763" marR="4763" marT="4763" marB="0" anchor="ctr">
                    <a:noFill/>
                  </a:tcPr>
                </a:tc>
                <a:tc>
                  <a:txBody>
                    <a:bodyPr/>
                    <a:lstStyle/>
                    <a:p>
                      <a:pPr algn="r" fontAlgn="ctr"/>
                      <a:r>
                        <a:rPr lang="is-IS" sz="1100" u="none" strike="noStrike">
                          <a:effectLst/>
                          <a:latin typeface="Meiryo" charset="-128"/>
                          <a:ea typeface="Meiryo" charset="-128"/>
                          <a:cs typeface="Meiryo" charset="-128"/>
                        </a:rPr>
                        <a:t>.044</a:t>
                      </a:r>
                      <a:endParaRPr lang="is-IS" sz="1100" b="0" i="0" u="none" strike="noStrike">
                        <a:solidFill>
                          <a:srgbClr val="000000"/>
                        </a:solidFill>
                        <a:effectLst/>
                        <a:latin typeface="Meiryo" charset="-128"/>
                        <a:ea typeface="Meiryo" charset="-128"/>
                        <a:cs typeface="Meiryo" charset="-128"/>
                      </a:endParaRPr>
                    </a:p>
                  </a:txBody>
                  <a:tcPr marL="4763" marR="4763" marT="4763" marB="0" anchor="ctr">
                    <a:noFill/>
                  </a:tcPr>
                </a:tc>
                <a:tc>
                  <a:txBody>
                    <a:bodyPr/>
                    <a:lstStyle/>
                    <a:p>
                      <a:pPr algn="r" fontAlgn="ctr"/>
                      <a:r>
                        <a:rPr lang="is-IS" sz="1100" u="none" strike="noStrike">
                          <a:effectLst/>
                          <a:latin typeface="Meiryo" charset="-128"/>
                          <a:ea typeface="Meiryo" charset="-128"/>
                          <a:cs typeface="Meiryo" charset="-128"/>
                        </a:rPr>
                        <a:t>.045</a:t>
                      </a:r>
                      <a:endParaRPr lang="is-IS" sz="1100" b="0" i="0" u="none" strike="noStrike">
                        <a:solidFill>
                          <a:srgbClr val="000000"/>
                        </a:solidFill>
                        <a:effectLst/>
                        <a:latin typeface="Meiryo" charset="-128"/>
                        <a:ea typeface="Meiryo" charset="-128"/>
                        <a:cs typeface="Meiryo" charset="-128"/>
                      </a:endParaRPr>
                    </a:p>
                  </a:txBody>
                  <a:tcPr marL="4763" marR="4763" marT="4763" marB="0" anchor="ctr">
                    <a:noFill/>
                  </a:tcPr>
                </a:tc>
                <a:tc>
                  <a:txBody>
                    <a:bodyPr/>
                    <a:lstStyle/>
                    <a:p>
                      <a:pPr algn="r" fontAlgn="ctr"/>
                      <a:endParaRPr lang="ja-JP" altLang="en-US" sz="1100" b="0" i="0" u="none" strike="noStrike">
                        <a:solidFill>
                          <a:srgbClr val="000000"/>
                        </a:solidFill>
                        <a:effectLst/>
                        <a:latin typeface="Meiryo" charset="-128"/>
                        <a:ea typeface="Meiryo" charset="-128"/>
                        <a:cs typeface="Meiryo" charset="-128"/>
                      </a:endParaRPr>
                    </a:p>
                  </a:txBody>
                  <a:tcPr marL="4763" marR="4763" marT="4763" marB="0" anchor="ctr">
                    <a:lnR w="12700" cap="flat" cmpd="sng" algn="ctr">
                      <a:solidFill>
                        <a:schemeClr val="tx1"/>
                      </a:solidFill>
                      <a:prstDash val="solid"/>
                      <a:round/>
                      <a:headEnd type="none" w="med" len="med"/>
                      <a:tailEnd type="none" w="med" len="med"/>
                    </a:lnR>
                    <a:noFill/>
                  </a:tcPr>
                </a:tc>
                <a:tc>
                  <a:txBody>
                    <a:bodyPr/>
                    <a:lstStyle/>
                    <a:p>
                      <a:pPr algn="r" fontAlgn="ctr"/>
                      <a:r>
                        <a:rPr lang="cs-CZ" sz="1100" u="none" strike="noStrike" dirty="0">
                          <a:effectLst/>
                          <a:latin typeface="Meiryo" charset="-128"/>
                          <a:ea typeface="Meiryo" charset="-128"/>
                          <a:cs typeface="Meiryo" charset="-128"/>
                        </a:rPr>
                        <a:t>.036</a:t>
                      </a:r>
                      <a:endParaRPr lang="cs-CZ" sz="1100" b="0" i="0" u="none" strike="noStrike" dirty="0">
                        <a:solidFill>
                          <a:srgbClr val="000000"/>
                        </a:solidFill>
                        <a:effectLst/>
                        <a:latin typeface="Meiryo" charset="-128"/>
                        <a:ea typeface="Meiryo" charset="-128"/>
                        <a:cs typeface="Meiryo" charset="-128"/>
                      </a:endParaRPr>
                    </a:p>
                  </a:txBody>
                  <a:tcPr marL="4763" marR="4763" marT="4763" marB="0" anchor="ctr">
                    <a:lnL w="12700" cap="flat" cmpd="sng" algn="ctr">
                      <a:solidFill>
                        <a:schemeClr val="tx1"/>
                      </a:solidFill>
                      <a:prstDash val="solid"/>
                      <a:round/>
                      <a:headEnd type="none" w="med" len="med"/>
                      <a:tailEnd type="none" w="med" len="med"/>
                    </a:lnL>
                    <a:noFill/>
                  </a:tcPr>
                </a:tc>
                <a:tc>
                  <a:txBody>
                    <a:bodyPr/>
                    <a:lstStyle/>
                    <a:p>
                      <a:pPr algn="l" fontAlgn="ctr"/>
                      <a:endParaRPr lang="ja-JP" altLang="en-US" sz="900" b="0" i="0" u="none" strike="noStrike">
                        <a:solidFill>
                          <a:srgbClr val="000000"/>
                        </a:solidFill>
                        <a:effectLst/>
                        <a:latin typeface="Meiryo" charset="-128"/>
                        <a:ea typeface="Meiryo" charset="-128"/>
                        <a:cs typeface="Meiryo" charset="-128"/>
                      </a:endParaRPr>
                    </a:p>
                  </a:txBody>
                  <a:tcPr marL="4763" marR="4763" marT="4763" marB="0" anchor="ctr">
                    <a:noFill/>
                  </a:tcPr>
                </a:tc>
                <a:tc>
                  <a:txBody>
                    <a:bodyPr/>
                    <a:lstStyle/>
                    <a:p>
                      <a:pPr algn="r" fontAlgn="ctr"/>
                      <a:r>
                        <a:rPr lang="is-IS" sz="1100" u="none" strike="noStrike" dirty="0">
                          <a:effectLst/>
                          <a:latin typeface="Meiryo" charset="-128"/>
                          <a:ea typeface="Meiryo" charset="-128"/>
                          <a:cs typeface="Meiryo" charset="-128"/>
                        </a:rPr>
                        <a:t>.041</a:t>
                      </a:r>
                      <a:endParaRPr lang="is-IS" sz="1100" b="0" i="0" u="none" strike="noStrike" dirty="0">
                        <a:solidFill>
                          <a:srgbClr val="000000"/>
                        </a:solidFill>
                        <a:effectLst/>
                        <a:latin typeface="Meiryo" charset="-128"/>
                        <a:ea typeface="Meiryo" charset="-128"/>
                        <a:cs typeface="Meiryo" charset="-128"/>
                      </a:endParaRPr>
                    </a:p>
                  </a:txBody>
                  <a:tcPr marL="4763" marR="4763" marT="4763" marB="0" anchor="ctr">
                    <a:noFill/>
                  </a:tcPr>
                </a:tc>
                <a:tc>
                  <a:txBody>
                    <a:bodyPr/>
                    <a:lstStyle/>
                    <a:p>
                      <a:pPr algn="r" fontAlgn="ctr"/>
                      <a:r>
                        <a:rPr lang="is-IS" sz="1100" u="none" strike="noStrike" dirty="0">
                          <a:effectLst/>
                          <a:latin typeface="Meiryo" charset="-128"/>
                          <a:ea typeface="Meiryo" charset="-128"/>
                          <a:cs typeface="Meiryo" charset="-128"/>
                        </a:rPr>
                        <a:t>.026</a:t>
                      </a:r>
                      <a:endParaRPr lang="is-IS" sz="1100" b="0" i="0" u="none" strike="noStrike" dirty="0">
                        <a:solidFill>
                          <a:srgbClr val="000000"/>
                        </a:solidFill>
                        <a:effectLst/>
                        <a:latin typeface="Meiryo" charset="-128"/>
                        <a:ea typeface="Meiryo" charset="-128"/>
                        <a:cs typeface="Meiryo" charset="-128"/>
                      </a:endParaRPr>
                    </a:p>
                  </a:txBody>
                  <a:tcPr marL="4763" marR="4763" marT="4763" marB="0" anchor="ctr">
                    <a:noFill/>
                  </a:tcPr>
                </a:tc>
                <a:tc>
                  <a:txBody>
                    <a:bodyPr/>
                    <a:lstStyle/>
                    <a:p>
                      <a:pPr algn="r" fontAlgn="ctr"/>
                      <a:endParaRPr lang="ja-JP" altLang="en-US" sz="1100" b="0" i="0" u="none" strike="noStrike">
                        <a:solidFill>
                          <a:srgbClr val="000000"/>
                        </a:solidFill>
                        <a:effectLst/>
                        <a:latin typeface="Meiryo" charset="-128"/>
                        <a:ea typeface="Meiryo" charset="-128"/>
                        <a:cs typeface="Meiryo" charset="-128"/>
                      </a:endParaRPr>
                    </a:p>
                  </a:txBody>
                  <a:tcPr marL="4763" marR="4763" marT="4763" marB="0" anchor="ctr">
                    <a:lnR w="12700" cap="flat" cmpd="sng" algn="ctr">
                      <a:solidFill>
                        <a:schemeClr val="tx1"/>
                      </a:solidFill>
                      <a:prstDash val="solid"/>
                      <a:round/>
                      <a:headEnd type="none" w="med" len="med"/>
                      <a:tailEnd type="none" w="med" len="med"/>
                    </a:lnR>
                    <a:noFill/>
                  </a:tcPr>
                </a:tc>
                <a:tc>
                  <a:txBody>
                    <a:bodyPr/>
                    <a:lstStyle/>
                    <a:p>
                      <a:pPr algn="r" fontAlgn="ctr"/>
                      <a:r>
                        <a:rPr lang="is-IS" sz="1100" u="none" strike="noStrike" dirty="0">
                          <a:effectLst/>
                          <a:latin typeface="Meiryo" charset="-128"/>
                          <a:ea typeface="Meiryo" charset="-128"/>
                          <a:cs typeface="Meiryo" charset="-128"/>
                        </a:rPr>
                        <a:t>.043</a:t>
                      </a:r>
                      <a:endParaRPr lang="is-IS" sz="1100" b="0" i="0" u="none" strike="noStrike" dirty="0">
                        <a:solidFill>
                          <a:srgbClr val="000000"/>
                        </a:solidFill>
                        <a:effectLst/>
                        <a:latin typeface="Meiryo" charset="-128"/>
                        <a:ea typeface="Meiryo" charset="-128"/>
                        <a:cs typeface="Meiryo" charset="-128"/>
                      </a:endParaRPr>
                    </a:p>
                  </a:txBody>
                  <a:tcPr marL="4763" marR="4763" marT="4763" marB="0" anchor="ctr">
                    <a:lnL w="12700" cap="flat" cmpd="sng" algn="ctr">
                      <a:solidFill>
                        <a:schemeClr val="tx1"/>
                      </a:solidFill>
                      <a:prstDash val="solid"/>
                      <a:round/>
                      <a:headEnd type="none" w="med" len="med"/>
                      <a:tailEnd type="none" w="med" len="med"/>
                    </a:lnL>
                    <a:noFill/>
                  </a:tcPr>
                </a:tc>
                <a:tc>
                  <a:txBody>
                    <a:bodyPr/>
                    <a:lstStyle/>
                    <a:p>
                      <a:pPr algn="l" fontAlgn="ctr"/>
                      <a:endParaRPr lang="ja-JP" altLang="en-US" sz="900" b="0" i="0" u="none" strike="noStrike">
                        <a:solidFill>
                          <a:srgbClr val="000000"/>
                        </a:solidFill>
                        <a:effectLst/>
                        <a:latin typeface="Meiryo" charset="-128"/>
                        <a:ea typeface="Meiryo" charset="-128"/>
                        <a:cs typeface="Meiryo" charset="-128"/>
                      </a:endParaRPr>
                    </a:p>
                  </a:txBody>
                  <a:tcPr marL="4763" marR="4763" marT="4763" marB="0" anchor="ctr">
                    <a:noFill/>
                  </a:tcPr>
                </a:tc>
                <a:tc>
                  <a:txBody>
                    <a:bodyPr/>
                    <a:lstStyle/>
                    <a:p>
                      <a:pPr algn="r" fontAlgn="ctr"/>
                      <a:r>
                        <a:rPr lang="is-IS" sz="1100" u="none" strike="noStrike">
                          <a:effectLst/>
                          <a:latin typeface="Meiryo" charset="-128"/>
                          <a:ea typeface="Meiryo" charset="-128"/>
                          <a:cs typeface="Meiryo" charset="-128"/>
                        </a:rPr>
                        <a:t>.043</a:t>
                      </a:r>
                      <a:endParaRPr lang="is-IS" sz="1100" b="0" i="0" u="none" strike="noStrike">
                        <a:solidFill>
                          <a:srgbClr val="000000"/>
                        </a:solidFill>
                        <a:effectLst/>
                        <a:latin typeface="Meiryo" charset="-128"/>
                        <a:ea typeface="Meiryo" charset="-128"/>
                        <a:cs typeface="Meiryo" charset="-128"/>
                      </a:endParaRPr>
                    </a:p>
                  </a:txBody>
                  <a:tcPr marL="4763" marR="4763" marT="4763" marB="0" anchor="ctr">
                    <a:noFill/>
                  </a:tcPr>
                </a:tc>
                <a:tc>
                  <a:txBody>
                    <a:bodyPr/>
                    <a:lstStyle/>
                    <a:p>
                      <a:pPr algn="r" fontAlgn="ctr"/>
                      <a:r>
                        <a:rPr lang="en-US" altLang="ja-JP" sz="1100" u="none" strike="noStrike" dirty="0">
                          <a:effectLst/>
                          <a:latin typeface="Meiryo" charset="-128"/>
                          <a:ea typeface="Meiryo" charset="-128"/>
                          <a:cs typeface="Meiryo" charset="-128"/>
                        </a:rPr>
                        <a:t>.031</a:t>
                      </a:r>
                      <a:endParaRPr lang="en-US" altLang="ja-JP" sz="1100" b="0" i="0" u="none" strike="noStrike" dirty="0">
                        <a:solidFill>
                          <a:srgbClr val="000000"/>
                        </a:solidFill>
                        <a:effectLst/>
                        <a:latin typeface="Meiryo" charset="-128"/>
                        <a:ea typeface="Meiryo" charset="-128"/>
                        <a:cs typeface="Meiryo" charset="-128"/>
                      </a:endParaRPr>
                    </a:p>
                  </a:txBody>
                  <a:tcPr marL="4763" marR="4763" marT="4763" marB="0" anchor="ctr">
                    <a:noFill/>
                  </a:tcPr>
                </a:tc>
                <a:tc>
                  <a:txBody>
                    <a:bodyPr/>
                    <a:lstStyle/>
                    <a:p>
                      <a:pPr algn="r" fontAlgn="ctr"/>
                      <a:endParaRPr lang="ja-JP" altLang="en-US" sz="1100" b="0" i="0" u="none" strike="noStrike">
                        <a:solidFill>
                          <a:srgbClr val="000000"/>
                        </a:solidFill>
                        <a:effectLst/>
                        <a:latin typeface="Meiryo" charset="-128"/>
                        <a:ea typeface="Meiryo" charset="-128"/>
                        <a:cs typeface="Meiryo" charset="-128"/>
                      </a:endParaRPr>
                    </a:p>
                  </a:txBody>
                  <a:tcPr marL="4763" marR="4763" marT="4763" marB="0" anchor="ctr">
                    <a:noFill/>
                  </a:tcPr>
                </a:tc>
                <a:tc>
                  <a:txBody>
                    <a:bodyPr/>
                    <a:lstStyle/>
                    <a:p>
                      <a:pPr algn="r" fontAlgn="ctr"/>
                      <a:endParaRPr lang="ja-JP" altLang="en-US" sz="1100" b="0" i="0" u="none" strike="noStrike">
                        <a:solidFill>
                          <a:srgbClr val="000000"/>
                        </a:solidFill>
                        <a:effectLst/>
                        <a:latin typeface="Meiryo" charset="-128"/>
                        <a:ea typeface="Meiryo" charset="-128"/>
                        <a:cs typeface="Meiryo" charset="-128"/>
                      </a:endParaRPr>
                    </a:p>
                  </a:txBody>
                  <a:tcPr marL="4763" marR="4763" marT="4763" marB="0" anchor="ctr">
                    <a:lnR w="12700" cap="flat" cmpd="sng" algn="ctr">
                      <a:solidFill>
                        <a:schemeClr val="tx1"/>
                      </a:solidFill>
                      <a:prstDash val="solid"/>
                      <a:round/>
                      <a:headEnd type="none" w="med" len="med"/>
                      <a:tailEnd type="none" w="med" len="med"/>
                    </a:lnR>
                    <a:noFill/>
                  </a:tcPr>
                </a:tc>
                <a:tc>
                  <a:txBody>
                    <a:bodyPr/>
                    <a:lstStyle/>
                    <a:p>
                      <a:pPr algn="ctr" fontAlgn="ctr"/>
                      <a:r>
                        <a:rPr lang="en-US" sz="1100" b="0" i="0" u="none" strike="noStrike">
                          <a:solidFill>
                            <a:srgbClr val="000000"/>
                          </a:solidFill>
                          <a:effectLst/>
                          <a:latin typeface="Meiryo" charset="-128"/>
                          <a:ea typeface="Meiryo" charset="-128"/>
                          <a:cs typeface="Meiryo" charset="-128"/>
                        </a:rPr>
                        <a:t>.021</a:t>
                      </a:r>
                    </a:p>
                  </a:txBody>
                  <a:tcPr marL="4763" marR="4763" marT="4763" marB="0" anchor="ctr">
                    <a:lnL w="12700" cap="flat" cmpd="sng" algn="ctr">
                      <a:solidFill>
                        <a:schemeClr val="tx1"/>
                      </a:solidFill>
                      <a:prstDash val="solid"/>
                      <a:round/>
                      <a:headEnd type="none" w="med" len="med"/>
                      <a:tailEnd type="none" w="med" len="med"/>
                    </a:lnL>
                    <a:noFill/>
                  </a:tcPr>
                </a:tc>
                <a:tc>
                  <a:txBody>
                    <a:bodyPr/>
                    <a:lstStyle/>
                    <a:p>
                      <a:pPr algn="ctr" fontAlgn="ctr"/>
                      <a:endParaRPr lang="ja-JP" altLang="en-US" sz="800" b="0" i="0" u="none" strike="noStrike" dirty="0">
                        <a:solidFill>
                          <a:srgbClr val="000000"/>
                        </a:solidFill>
                        <a:effectLst/>
                        <a:latin typeface="Meiryo" charset="-128"/>
                        <a:ea typeface="Meiryo" charset="-128"/>
                        <a:cs typeface="Meiryo" charset="-128"/>
                      </a:endParaRPr>
                    </a:p>
                  </a:txBody>
                  <a:tcPr marL="4763" marR="4763" marT="4763" marB="0" anchor="ctr">
                    <a:noFill/>
                  </a:tcPr>
                </a:tc>
                <a:tc>
                  <a:txBody>
                    <a:bodyPr/>
                    <a:lstStyle/>
                    <a:p>
                      <a:pPr algn="ctr" fontAlgn="ctr"/>
                      <a:r>
                        <a:rPr lang="is-IS" sz="1100" b="0" i="0" u="none" strike="noStrike">
                          <a:solidFill>
                            <a:srgbClr val="000000"/>
                          </a:solidFill>
                          <a:effectLst/>
                          <a:latin typeface="Meiryo" charset="-128"/>
                          <a:ea typeface="Meiryo" charset="-128"/>
                          <a:cs typeface="Meiryo" charset="-128"/>
                        </a:rPr>
                        <a:t>.049</a:t>
                      </a:r>
                    </a:p>
                  </a:txBody>
                  <a:tcPr marL="4763" marR="4763" marT="4763" marB="0" anchor="ctr">
                    <a:noFill/>
                  </a:tcPr>
                </a:tc>
                <a:tc>
                  <a:txBody>
                    <a:bodyPr/>
                    <a:lstStyle/>
                    <a:p>
                      <a:pPr algn="ctr" fontAlgn="ctr"/>
                      <a:r>
                        <a:rPr lang="is-IS" sz="1100" b="0" i="0" u="none" strike="noStrike">
                          <a:solidFill>
                            <a:srgbClr val="000000"/>
                          </a:solidFill>
                          <a:effectLst/>
                          <a:latin typeface="Meiryo" charset="-128"/>
                          <a:ea typeface="Meiryo" charset="-128"/>
                          <a:cs typeface="Meiryo" charset="-128"/>
                        </a:rPr>
                        <a:t>.015</a:t>
                      </a:r>
                    </a:p>
                  </a:txBody>
                  <a:tcPr marL="4763" marR="4763" marT="4763" marB="0" anchor="ctr">
                    <a:noFill/>
                  </a:tcPr>
                </a:tc>
              </a:tr>
              <a:tr h="264600">
                <a:tc>
                  <a:txBody>
                    <a:bodyPr/>
                    <a:lstStyle/>
                    <a:p>
                      <a:pPr lvl="1" algn="l" fontAlgn="ctr"/>
                      <a:r>
                        <a:rPr lang="en-US" altLang="ja-JP" sz="1200" u="none" strike="noStrike" dirty="0" smtClean="0">
                          <a:effectLst/>
                          <a:latin typeface="Meiryo" charset="-128"/>
                          <a:ea typeface="Meiryo" charset="-128"/>
                          <a:cs typeface="Meiryo" charset="-128"/>
                        </a:rPr>
                        <a:t>Household Income</a:t>
                      </a:r>
                      <a:endParaRPr lang="ja-JP" altLang="en-US" sz="1200" b="0" i="0" u="none" strike="noStrike" dirty="0">
                        <a:solidFill>
                          <a:srgbClr val="000000"/>
                        </a:solidFill>
                        <a:effectLst/>
                        <a:latin typeface="Meiryo" charset="-128"/>
                        <a:ea typeface="Meiryo" charset="-128"/>
                        <a:cs typeface="Meiryo" charset="-128"/>
                      </a:endParaRPr>
                    </a:p>
                  </a:txBody>
                  <a:tcPr marL="4763" marR="4763" marT="4763" marB="0" anchor="ctr">
                    <a:lnR w="12700" cap="flat" cmpd="sng" algn="ctr">
                      <a:solidFill>
                        <a:schemeClr val="tx1"/>
                      </a:solidFill>
                      <a:prstDash val="solid"/>
                      <a:round/>
                      <a:headEnd type="none" w="med" len="med"/>
                      <a:tailEnd type="none" w="med" len="med"/>
                    </a:lnR>
                    <a:noFill/>
                  </a:tcPr>
                </a:tc>
                <a:tc>
                  <a:txBody>
                    <a:bodyPr/>
                    <a:lstStyle/>
                    <a:p>
                      <a:pPr algn="r" fontAlgn="ctr"/>
                      <a:r>
                        <a:rPr lang="is-IS" sz="1100" u="none" strike="noStrike">
                          <a:effectLst/>
                          <a:latin typeface="Meiryo" charset="-128"/>
                          <a:ea typeface="Meiryo" charset="-128"/>
                          <a:cs typeface="Meiryo" charset="-128"/>
                        </a:rPr>
                        <a:t>.065</a:t>
                      </a:r>
                      <a:endParaRPr lang="is-IS" sz="1100" b="0" i="0" u="none" strike="noStrike">
                        <a:solidFill>
                          <a:srgbClr val="000000"/>
                        </a:solidFill>
                        <a:effectLst/>
                        <a:latin typeface="Meiryo" charset="-128"/>
                        <a:ea typeface="Meiryo" charset="-128"/>
                        <a:cs typeface="Meiryo" charset="-128"/>
                      </a:endParaRPr>
                    </a:p>
                  </a:txBody>
                  <a:tcPr marL="4763" marR="4763" marT="4763" marB="0" anchor="ctr">
                    <a:lnL w="12700" cap="flat" cmpd="sng" algn="ctr">
                      <a:solidFill>
                        <a:schemeClr val="tx1"/>
                      </a:solidFill>
                      <a:prstDash val="solid"/>
                      <a:round/>
                      <a:headEnd type="none" w="med" len="med"/>
                      <a:tailEnd type="none" w="med" len="med"/>
                    </a:lnL>
                    <a:noFill/>
                  </a:tcPr>
                </a:tc>
                <a:tc>
                  <a:txBody>
                    <a:bodyPr/>
                    <a:lstStyle/>
                    <a:p>
                      <a:pPr algn="l" fontAlgn="ctr"/>
                      <a:r>
                        <a:rPr lang="en-US" sz="900" u="none" strike="noStrike" dirty="0">
                          <a:effectLst/>
                          <a:latin typeface="Meiryo" charset="-128"/>
                          <a:ea typeface="Meiryo" charset="-128"/>
                          <a:cs typeface="Meiryo" charset="-128"/>
                        </a:rPr>
                        <a:t>***</a:t>
                      </a:r>
                      <a:endParaRPr lang="en-US" sz="900" b="0" i="0" u="none" strike="noStrike" dirty="0">
                        <a:solidFill>
                          <a:srgbClr val="000000"/>
                        </a:solidFill>
                        <a:effectLst/>
                        <a:latin typeface="Meiryo" charset="-128"/>
                        <a:ea typeface="Meiryo" charset="-128"/>
                        <a:cs typeface="Meiryo" charset="-128"/>
                      </a:endParaRPr>
                    </a:p>
                  </a:txBody>
                  <a:tcPr marL="4763" marR="4763" marT="4763" marB="0" anchor="ctr">
                    <a:noFill/>
                  </a:tcPr>
                </a:tc>
                <a:tc>
                  <a:txBody>
                    <a:bodyPr/>
                    <a:lstStyle/>
                    <a:p>
                      <a:pPr algn="r" fontAlgn="ctr"/>
                      <a:r>
                        <a:rPr lang="fi-FI" sz="1100" u="none" strike="noStrike" dirty="0">
                          <a:effectLst/>
                          <a:latin typeface="Meiryo" charset="-128"/>
                          <a:ea typeface="Meiryo" charset="-128"/>
                          <a:cs typeface="Meiryo" charset="-128"/>
                        </a:rPr>
                        <a:t>.023</a:t>
                      </a:r>
                      <a:endParaRPr lang="fi-FI" sz="1100" b="0" i="0" u="none" strike="noStrike" dirty="0">
                        <a:solidFill>
                          <a:srgbClr val="000000"/>
                        </a:solidFill>
                        <a:effectLst/>
                        <a:latin typeface="Meiryo" charset="-128"/>
                        <a:ea typeface="Meiryo" charset="-128"/>
                        <a:cs typeface="Meiryo" charset="-128"/>
                      </a:endParaRPr>
                    </a:p>
                  </a:txBody>
                  <a:tcPr marL="4763" marR="4763" marT="4763" marB="0" anchor="ctr">
                    <a:noFill/>
                  </a:tcPr>
                </a:tc>
                <a:tc>
                  <a:txBody>
                    <a:bodyPr/>
                    <a:lstStyle/>
                    <a:p>
                      <a:pPr algn="r" fontAlgn="ctr"/>
                      <a:r>
                        <a:rPr lang="is-IS" sz="1100" u="none" strike="noStrike" dirty="0">
                          <a:effectLst/>
                          <a:latin typeface="Meiryo" charset="-128"/>
                          <a:ea typeface="Meiryo" charset="-128"/>
                          <a:cs typeface="Meiryo" charset="-128"/>
                        </a:rPr>
                        <a:t>.093</a:t>
                      </a:r>
                      <a:endParaRPr lang="is-IS" sz="1100" b="0" i="0" u="none" strike="noStrike" dirty="0">
                        <a:solidFill>
                          <a:srgbClr val="000000"/>
                        </a:solidFill>
                        <a:effectLst/>
                        <a:latin typeface="Meiryo" charset="-128"/>
                        <a:ea typeface="Meiryo" charset="-128"/>
                        <a:cs typeface="Meiryo" charset="-128"/>
                      </a:endParaRPr>
                    </a:p>
                  </a:txBody>
                  <a:tcPr marL="4763" marR="4763" marT="4763" marB="0" anchor="ctr">
                    <a:noFill/>
                  </a:tcPr>
                </a:tc>
                <a:tc>
                  <a:txBody>
                    <a:bodyPr/>
                    <a:lstStyle/>
                    <a:p>
                      <a:pPr algn="r" fontAlgn="ctr"/>
                      <a:r>
                        <a:rPr lang="ja-JP" altLang="en-US" sz="1100" u="none" strike="noStrike">
                          <a:effectLst/>
                          <a:latin typeface="Meiryo" charset="-128"/>
                          <a:ea typeface="Meiryo" charset="-128"/>
                          <a:cs typeface="Meiryo" charset="-128"/>
                        </a:rPr>
                        <a:t>　</a:t>
                      </a:r>
                      <a:endParaRPr lang="ja-JP" altLang="en-US" sz="1100" b="0" i="0" u="none" strike="noStrike">
                        <a:solidFill>
                          <a:srgbClr val="000000"/>
                        </a:solidFill>
                        <a:effectLst/>
                        <a:latin typeface="Meiryo" charset="-128"/>
                        <a:ea typeface="Meiryo" charset="-128"/>
                        <a:cs typeface="Meiryo" charset="-128"/>
                      </a:endParaRPr>
                    </a:p>
                  </a:txBody>
                  <a:tcPr marL="4763" marR="4763" marT="4763" marB="0" anchor="ctr">
                    <a:lnR w="12700" cap="flat" cmpd="sng" algn="ctr">
                      <a:solidFill>
                        <a:schemeClr val="tx1"/>
                      </a:solidFill>
                      <a:prstDash val="solid"/>
                      <a:round/>
                      <a:headEnd type="none" w="med" len="med"/>
                      <a:tailEnd type="none" w="med" len="med"/>
                    </a:lnR>
                    <a:noFill/>
                  </a:tcPr>
                </a:tc>
                <a:tc>
                  <a:txBody>
                    <a:bodyPr/>
                    <a:lstStyle/>
                    <a:p>
                      <a:pPr algn="r" fontAlgn="ctr"/>
                      <a:r>
                        <a:rPr lang="is-IS" sz="1100" u="none" strike="noStrike">
                          <a:effectLst/>
                          <a:latin typeface="Meiryo" charset="-128"/>
                          <a:ea typeface="Meiryo" charset="-128"/>
                          <a:cs typeface="Meiryo" charset="-128"/>
                        </a:rPr>
                        <a:t>.053</a:t>
                      </a:r>
                      <a:endParaRPr lang="is-IS" sz="1100" b="0" i="0" u="none" strike="noStrike">
                        <a:solidFill>
                          <a:srgbClr val="000000"/>
                        </a:solidFill>
                        <a:effectLst/>
                        <a:latin typeface="Meiryo" charset="-128"/>
                        <a:ea typeface="Meiryo" charset="-128"/>
                        <a:cs typeface="Meiryo" charset="-128"/>
                      </a:endParaRPr>
                    </a:p>
                  </a:txBody>
                  <a:tcPr marL="4763" marR="4763" marT="4763" marB="0" anchor="ctr">
                    <a:lnL w="12700" cap="flat" cmpd="sng" algn="ctr">
                      <a:solidFill>
                        <a:schemeClr val="tx1"/>
                      </a:solidFill>
                      <a:prstDash val="solid"/>
                      <a:round/>
                      <a:headEnd type="none" w="med" len="med"/>
                      <a:tailEnd type="none" w="med" len="med"/>
                    </a:lnL>
                    <a:noFill/>
                  </a:tcPr>
                </a:tc>
                <a:tc>
                  <a:txBody>
                    <a:bodyPr/>
                    <a:lstStyle/>
                    <a:p>
                      <a:pPr algn="l" fontAlgn="ctr"/>
                      <a:r>
                        <a:rPr lang="en-US" sz="900" u="none" strike="noStrike">
                          <a:effectLst/>
                          <a:latin typeface="Meiryo" charset="-128"/>
                          <a:ea typeface="Meiryo" charset="-128"/>
                          <a:cs typeface="Meiryo" charset="-128"/>
                        </a:rPr>
                        <a:t>**</a:t>
                      </a:r>
                      <a:endParaRPr lang="en-US" sz="900" b="0" i="0" u="none" strike="noStrike">
                        <a:solidFill>
                          <a:srgbClr val="000000"/>
                        </a:solidFill>
                        <a:effectLst/>
                        <a:latin typeface="Meiryo" charset="-128"/>
                        <a:ea typeface="Meiryo" charset="-128"/>
                        <a:cs typeface="Meiryo" charset="-128"/>
                      </a:endParaRPr>
                    </a:p>
                  </a:txBody>
                  <a:tcPr marL="4763" marR="4763" marT="4763" marB="0" anchor="ctr">
                    <a:noFill/>
                  </a:tcPr>
                </a:tc>
                <a:tc>
                  <a:txBody>
                    <a:bodyPr/>
                    <a:lstStyle/>
                    <a:p>
                      <a:pPr algn="r" fontAlgn="ctr"/>
                      <a:r>
                        <a:rPr lang="en-US" sz="1100" u="none" strike="noStrike" dirty="0">
                          <a:effectLst/>
                          <a:latin typeface="Meiryo" charset="-128"/>
                          <a:ea typeface="Meiryo" charset="-128"/>
                          <a:cs typeface="Meiryo" charset="-128"/>
                        </a:rPr>
                        <a:t>.021</a:t>
                      </a:r>
                      <a:endParaRPr lang="en-US" sz="1100" b="0" i="0" u="none" strike="noStrike" dirty="0">
                        <a:solidFill>
                          <a:srgbClr val="000000"/>
                        </a:solidFill>
                        <a:effectLst/>
                        <a:latin typeface="Meiryo" charset="-128"/>
                        <a:ea typeface="Meiryo" charset="-128"/>
                        <a:cs typeface="Meiryo" charset="-128"/>
                      </a:endParaRPr>
                    </a:p>
                  </a:txBody>
                  <a:tcPr marL="4763" marR="4763" marT="4763" marB="0" anchor="ctr">
                    <a:noFill/>
                  </a:tcPr>
                </a:tc>
                <a:tc>
                  <a:txBody>
                    <a:bodyPr/>
                    <a:lstStyle/>
                    <a:p>
                      <a:pPr algn="r" fontAlgn="ctr"/>
                      <a:r>
                        <a:rPr lang="is-IS" sz="1100" u="none" strike="noStrike">
                          <a:effectLst/>
                          <a:latin typeface="Meiryo" charset="-128"/>
                          <a:ea typeface="Meiryo" charset="-128"/>
                          <a:cs typeface="Meiryo" charset="-128"/>
                        </a:rPr>
                        <a:t>.076</a:t>
                      </a:r>
                      <a:endParaRPr lang="is-IS" sz="1100" b="0" i="0" u="none" strike="noStrike">
                        <a:solidFill>
                          <a:srgbClr val="000000"/>
                        </a:solidFill>
                        <a:effectLst/>
                        <a:latin typeface="Meiryo" charset="-128"/>
                        <a:ea typeface="Meiryo" charset="-128"/>
                        <a:cs typeface="Meiryo" charset="-128"/>
                      </a:endParaRPr>
                    </a:p>
                  </a:txBody>
                  <a:tcPr marL="4763" marR="4763" marT="4763" marB="0" anchor="ctr">
                    <a:noFill/>
                  </a:tcPr>
                </a:tc>
                <a:tc>
                  <a:txBody>
                    <a:bodyPr/>
                    <a:lstStyle/>
                    <a:p>
                      <a:pPr algn="r" fontAlgn="ctr"/>
                      <a:r>
                        <a:rPr lang="ja-JP" altLang="en-US" sz="1100" u="none" strike="noStrike">
                          <a:effectLst/>
                          <a:latin typeface="Meiryo" charset="-128"/>
                          <a:ea typeface="Meiryo" charset="-128"/>
                          <a:cs typeface="Meiryo" charset="-128"/>
                        </a:rPr>
                        <a:t>　</a:t>
                      </a:r>
                      <a:endParaRPr lang="ja-JP" altLang="en-US" sz="1100" b="0" i="0" u="none" strike="noStrike">
                        <a:solidFill>
                          <a:srgbClr val="000000"/>
                        </a:solidFill>
                        <a:effectLst/>
                        <a:latin typeface="Meiryo" charset="-128"/>
                        <a:ea typeface="Meiryo" charset="-128"/>
                        <a:cs typeface="Meiryo" charset="-128"/>
                      </a:endParaRPr>
                    </a:p>
                  </a:txBody>
                  <a:tcPr marL="4763" marR="4763" marT="4763" marB="0" anchor="ctr">
                    <a:lnR w="12700" cap="flat" cmpd="sng" algn="ctr">
                      <a:solidFill>
                        <a:schemeClr val="tx1"/>
                      </a:solidFill>
                      <a:prstDash val="solid"/>
                      <a:round/>
                      <a:headEnd type="none" w="med" len="med"/>
                      <a:tailEnd type="none" w="med" len="med"/>
                    </a:lnR>
                    <a:noFill/>
                  </a:tcPr>
                </a:tc>
                <a:tc>
                  <a:txBody>
                    <a:bodyPr/>
                    <a:lstStyle/>
                    <a:p>
                      <a:pPr algn="r" fontAlgn="ctr"/>
                      <a:r>
                        <a:rPr lang="is-IS" sz="1100" u="none" strike="noStrike" dirty="0">
                          <a:effectLst/>
                          <a:latin typeface="Meiryo" charset="-128"/>
                          <a:ea typeface="Meiryo" charset="-128"/>
                          <a:cs typeface="Meiryo" charset="-128"/>
                        </a:rPr>
                        <a:t>.050</a:t>
                      </a:r>
                      <a:endParaRPr lang="is-IS" sz="1100" b="0" i="0" u="none" strike="noStrike" dirty="0">
                        <a:solidFill>
                          <a:srgbClr val="000000"/>
                        </a:solidFill>
                        <a:effectLst/>
                        <a:latin typeface="Meiryo" charset="-128"/>
                        <a:ea typeface="Meiryo" charset="-128"/>
                        <a:cs typeface="Meiryo" charset="-128"/>
                      </a:endParaRPr>
                    </a:p>
                  </a:txBody>
                  <a:tcPr marL="4763" marR="4763" marT="4763" marB="0" anchor="ctr">
                    <a:lnL w="12700" cap="flat" cmpd="sng" algn="ctr">
                      <a:solidFill>
                        <a:schemeClr val="tx1"/>
                      </a:solidFill>
                      <a:prstDash val="solid"/>
                      <a:round/>
                      <a:headEnd type="none" w="med" len="med"/>
                      <a:tailEnd type="none" w="med" len="med"/>
                    </a:lnL>
                    <a:noFill/>
                  </a:tcPr>
                </a:tc>
                <a:tc>
                  <a:txBody>
                    <a:bodyPr/>
                    <a:lstStyle/>
                    <a:p>
                      <a:pPr algn="l" fontAlgn="ctr"/>
                      <a:r>
                        <a:rPr lang="en-US" sz="900" u="none" strike="noStrike" dirty="0">
                          <a:effectLst/>
                          <a:latin typeface="Meiryo" charset="-128"/>
                          <a:ea typeface="Meiryo" charset="-128"/>
                          <a:cs typeface="Meiryo" charset="-128"/>
                        </a:rPr>
                        <a:t>**</a:t>
                      </a:r>
                      <a:endParaRPr lang="en-US" sz="900" b="0" i="0" u="none" strike="noStrike" dirty="0">
                        <a:solidFill>
                          <a:srgbClr val="000000"/>
                        </a:solidFill>
                        <a:effectLst/>
                        <a:latin typeface="Meiryo" charset="-128"/>
                        <a:ea typeface="Meiryo" charset="-128"/>
                        <a:cs typeface="Meiryo" charset="-128"/>
                      </a:endParaRPr>
                    </a:p>
                  </a:txBody>
                  <a:tcPr marL="4763" marR="4763" marT="4763" marB="0" anchor="ctr">
                    <a:noFill/>
                  </a:tcPr>
                </a:tc>
                <a:tc>
                  <a:txBody>
                    <a:bodyPr/>
                    <a:lstStyle/>
                    <a:p>
                      <a:pPr algn="r" fontAlgn="ctr"/>
                      <a:r>
                        <a:rPr lang="fi-FI" sz="1100" u="none" strike="noStrike">
                          <a:effectLst/>
                          <a:latin typeface="Meiryo" charset="-128"/>
                          <a:ea typeface="Meiryo" charset="-128"/>
                          <a:cs typeface="Meiryo" charset="-128"/>
                        </a:rPr>
                        <a:t>.023</a:t>
                      </a:r>
                      <a:endParaRPr lang="fi-FI" sz="1100" b="0" i="0" u="none" strike="noStrike">
                        <a:solidFill>
                          <a:srgbClr val="000000"/>
                        </a:solidFill>
                        <a:effectLst/>
                        <a:latin typeface="Meiryo" charset="-128"/>
                        <a:ea typeface="Meiryo" charset="-128"/>
                        <a:cs typeface="Meiryo" charset="-128"/>
                      </a:endParaRPr>
                    </a:p>
                  </a:txBody>
                  <a:tcPr marL="4763" marR="4763" marT="4763" marB="0" anchor="ctr">
                    <a:noFill/>
                  </a:tcPr>
                </a:tc>
                <a:tc>
                  <a:txBody>
                    <a:bodyPr/>
                    <a:lstStyle/>
                    <a:p>
                      <a:pPr algn="r" fontAlgn="ctr"/>
                      <a:r>
                        <a:rPr lang="is-IS" sz="1100" u="none" strike="noStrike">
                          <a:effectLst/>
                          <a:latin typeface="Meiryo" charset="-128"/>
                          <a:ea typeface="Meiryo" charset="-128"/>
                          <a:cs typeface="Meiryo" charset="-128"/>
                        </a:rPr>
                        <a:t>.071</a:t>
                      </a:r>
                      <a:endParaRPr lang="is-IS" sz="1100" b="0" i="0" u="none" strike="noStrike">
                        <a:solidFill>
                          <a:srgbClr val="000000"/>
                        </a:solidFill>
                        <a:effectLst/>
                        <a:latin typeface="Meiryo" charset="-128"/>
                        <a:ea typeface="Meiryo" charset="-128"/>
                        <a:cs typeface="Meiryo" charset="-128"/>
                      </a:endParaRPr>
                    </a:p>
                  </a:txBody>
                  <a:tcPr marL="4763" marR="4763" marT="4763" marB="0" anchor="ctr">
                    <a:noFill/>
                  </a:tcPr>
                </a:tc>
                <a:tc>
                  <a:txBody>
                    <a:bodyPr/>
                    <a:lstStyle/>
                    <a:p>
                      <a:pPr algn="r" fontAlgn="ctr"/>
                      <a:r>
                        <a:rPr lang="ja-JP" altLang="en-US" sz="1100" u="none" strike="noStrike">
                          <a:effectLst/>
                          <a:latin typeface="Meiryo" charset="-128"/>
                          <a:ea typeface="Meiryo" charset="-128"/>
                          <a:cs typeface="Meiryo" charset="-128"/>
                        </a:rPr>
                        <a:t>　</a:t>
                      </a:r>
                      <a:endParaRPr lang="ja-JP" altLang="en-US" sz="1100" b="0" i="0" u="none" strike="noStrike">
                        <a:solidFill>
                          <a:srgbClr val="000000"/>
                        </a:solidFill>
                        <a:effectLst/>
                        <a:latin typeface="Meiryo" charset="-128"/>
                        <a:ea typeface="Meiryo" charset="-128"/>
                        <a:cs typeface="Meiryo" charset="-128"/>
                      </a:endParaRPr>
                    </a:p>
                  </a:txBody>
                  <a:tcPr marL="4763" marR="4763" marT="4763" marB="0" anchor="ctr">
                    <a:noFill/>
                  </a:tcPr>
                </a:tc>
                <a:tc>
                  <a:txBody>
                    <a:bodyPr/>
                    <a:lstStyle/>
                    <a:p>
                      <a:pPr algn="r" fontAlgn="ctr"/>
                      <a:r>
                        <a:rPr lang="ja-JP" altLang="en-US" sz="1100" u="none" strike="noStrike">
                          <a:effectLst/>
                          <a:latin typeface="Meiryo" charset="-128"/>
                          <a:ea typeface="Meiryo" charset="-128"/>
                          <a:cs typeface="Meiryo" charset="-128"/>
                        </a:rPr>
                        <a:t>　</a:t>
                      </a:r>
                      <a:endParaRPr lang="ja-JP" altLang="en-US" sz="1100" b="0" i="0" u="none" strike="noStrike">
                        <a:solidFill>
                          <a:srgbClr val="000000"/>
                        </a:solidFill>
                        <a:effectLst/>
                        <a:latin typeface="Meiryo" charset="-128"/>
                        <a:ea typeface="Meiryo" charset="-128"/>
                        <a:cs typeface="Meiryo" charset="-128"/>
                      </a:endParaRPr>
                    </a:p>
                  </a:txBody>
                  <a:tcPr marL="4763" marR="4763" marT="4763" marB="0" anchor="ctr">
                    <a:lnR w="12700" cap="flat" cmpd="sng" algn="ctr">
                      <a:solidFill>
                        <a:schemeClr val="tx1"/>
                      </a:solidFill>
                      <a:prstDash val="solid"/>
                      <a:round/>
                      <a:headEnd type="none" w="med" len="med"/>
                      <a:tailEnd type="none" w="med" len="med"/>
                    </a:lnR>
                    <a:noFill/>
                  </a:tcPr>
                </a:tc>
                <a:tc>
                  <a:txBody>
                    <a:bodyPr/>
                    <a:lstStyle/>
                    <a:p>
                      <a:pPr algn="ctr" fontAlgn="ctr"/>
                      <a:r>
                        <a:rPr lang="is-IS" sz="1100" b="0" i="0" u="none" strike="noStrike" dirty="0">
                          <a:solidFill>
                            <a:srgbClr val="C00000"/>
                          </a:solidFill>
                          <a:effectLst/>
                          <a:latin typeface="Meiryo" charset="-128"/>
                          <a:ea typeface="Meiryo" charset="-128"/>
                          <a:cs typeface="Meiryo" charset="-128"/>
                        </a:rPr>
                        <a:t>.044</a:t>
                      </a:r>
                    </a:p>
                  </a:txBody>
                  <a:tcPr marL="4763" marR="4763" marT="4763" marB="0" anchor="ctr">
                    <a:lnL w="12700" cap="flat" cmpd="sng" algn="ctr">
                      <a:solidFill>
                        <a:schemeClr val="tx1"/>
                      </a:solidFill>
                      <a:prstDash val="solid"/>
                      <a:round/>
                      <a:headEnd type="none" w="med" len="med"/>
                      <a:tailEnd type="none" w="med" len="med"/>
                    </a:lnL>
                    <a:noFill/>
                  </a:tcPr>
                </a:tc>
                <a:tc>
                  <a:txBody>
                    <a:bodyPr/>
                    <a:lstStyle/>
                    <a:p>
                      <a:pPr algn="ctr" fontAlgn="ctr"/>
                      <a:r>
                        <a:rPr lang="en-US" sz="800" b="0" i="0" u="none" strike="noStrike">
                          <a:solidFill>
                            <a:srgbClr val="C00000"/>
                          </a:solidFill>
                          <a:effectLst/>
                          <a:latin typeface="Meiryo" charset="-128"/>
                          <a:ea typeface="Meiryo" charset="-128"/>
                          <a:cs typeface="Meiryo" charset="-128"/>
                        </a:rPr>
                        <a:t>*</a:t>
                      </a:r>
                    </a:p>
                  </a:txBody>
                  <a:tcPr marL="4763" marR="4763" marT="4763" marB="0" anchor="ctr">
                    <a:noFill/>
                  </a:tcPr>
                </a:tc>
                <a:tc>
                  <a:txBody>
                    <a:bodyPr/>
                    <a:lstStyle/>
                    <a:p>
                      <a:pPr algn="ctr" fontAlgn="ctr"/>
                      <a:r>
                        <a:rPr lang="is-IS" sz="1100" b="0" i="0" u="none" strike="noStrike">
                          <a:solidFill>
                            <a:srgbClr val="C00000"/>
                          </a:solidFill>
                          <a:effectLst/>
                          <a:latin typeface="Meiryo" charset="-128"/>
                          <a:ea typeface="Meiryo" charset="-128"/>
                          <a:cs typeface="Meiryo" charset="-128"/>
                        </a:rPr>
                        <a:t>.026</a:t>
                      </a:r>
                    </a:p>
                  </a:txBody>
                  <a:tcPr marL="4763" marR="4763" marT="4763" marB="0" anchor="ctr">
                    <a:noFill/>
                  </a:tcPr>
                </a:tc>
                <a:tc>
                  <a:txBody>
                    <a:bodyPr/>
                    <a:lstStyle/>
                    <a:p>
                      <a:pPr algn="ctr" fontAlgn="ctr"/>
                      <a:r>
                        <a:rPr lang="is-IS" sz="1100" b="0" i="0" u="none" strike="noStrike">
                          <a:solidFill>
                            <a:srgbClr val="C00000"/>
                          </a:solidFill>
                          <a:effectLst/>
                          <a:latin typeface="Meiryo" charset="-128"/>
                          <a:ea typeface="Meiryo" charset="-128"/>
                          <a:cs typeface="Meiryo" charset="-128"/>
                        </a:rPr>
                        <a:t>.063</a:t>
                      </a:r>
                    </a:p>
                  </a:txBody>
                  <a:tcPr marL="4763" marR="4763" marT="4763" marB="0" anchor="ctr">
                    <a:noFill/>
                  </a:tcPr>
                </a:tc>
              </a:tr>
              <a:tr h="264600">
                <a:tc>
                  <a:txBody>
                    <a:bodyPr/>
                    <a:lstStyle/>
                    <a:p>
                      <a:pPr lvl="1" algn="l" fontAlgn="ctr"/>
                      <a:r>
                        <a:rPr lang="en-US" altLang="ja-JP" sz="1200" b="0" i="0" u="none" strike="noStrike" dirty="0" smtClean="0">
                          <a:solidFill>
                            <a:srgbClr val="000000"/>
                          </a:solidFill>
                          <a:effectLst/>
                          <a:latin typeface="Meiryo" charset="-128"/>
                          <a:ea typeface="Meiryo" charset="-128"/>
                          <a:cs typeface="Meiryo" charset="-128"/>
                        </a:rPr>
                        <a:t>Subjective</a:t>
                      </a:r>
                      <a:r>
                        <a:rPr lang="en-US" altLang="ja-JP" sz="1200" b="0" i="0" u="none" strike="noStrike" baseline="0" dirty="0" smtClean="0">
                          <a:solidFill>
                            <a:srgbClr val="000000"/>
                          </a:solidFill>
                          <a:effectLst/>
                          <a:latin typeface="Meiryo" charset="-128"/>
                          <a:ea typeface="Meiryo" charset="-128"/>
                          <a:cs typeface="Meiryo" charset="-128"/>
                        </a:rPr>
                        <a:t> health</a:t>
                      </a:r>
                      <a:endParaRPr lang="ja-JP" altLang="en-US" sz="1200" b="0" i="0" u="none" strike="noStrike" dirty="0">
                        <a:solidFill>
                          <a:srgbClr val="000000"/>
                        </a:solidFill>
                        <a:effectLst/>
                        <a:latin typeface="Meiryo" charset="-128"/>
                        <a:ea typeface="Meiryo" charset="-128"/>
                        <a:cs typeface="Meiryo" charset="-128"/>
                      </a:endParaRPr>
                    </a:p>
                  </a:txBody>
                  <a:tcPr marL="4763" marR="4763" marT="4763" marB="0" anchor="ctr">
                    <a:lnR w="12700" cap="flat" cmpd="sng" algn="ctr">
                      <a:solidFill>
                        <a:schemeClr val="tx1"/>
                      </a:solidFill>
                      <a:prstDash val="solid"/>
                      <a:round/>
                      <a:headEnd type="none" w="med" len="med"/>
                      <a:tailEnd type="none" w="med" len="med"/>
                    </a:lnR>
                    <a:noFill/>
                  </a:tcPr>
                </a:tc>
                <a:tc>
                  <a:txBody>
                    <a:bodyPr/>
                    <a:lstStyle/>
                    <a:p>
                      <a:pPr algn="r" fontAlgn="ctr"/>
                      <a:r>
                        <a:rPr lang="ja-JP" altLang="en-US" sz="1100" u="none" strike="noStrike" dirty="0">
                          <a:effectLst/>
                          <a:latin typeface="Meiryo" charset="-128"/>
                          <a:ea typeface="Meiryo" charset="-128"/>
                          <a:cs typeface="Meiryo" charset="-128"/>
                        </a:rPr>
                        <a:t>　</a:t>
                      </a:r>
                      <a:endParaRPr lang="ja-JP" altLang="en-US" sz="1100" b="0" i="0" u="none" strike="noStrike" dirty="0">
                        <a:solidFill>
                          <a:srgbClr val="000000"/>
                        </a:solidFill>
                        <a:effectLst/>
                        <a:latin typeface="Meiryo" charset="-128"/>
                        <a:ea typeface="Meiryo" charset="-128"/>
                        <a:cs typeface="Meiryo" charset="-128"/>
                      </a:endParaRPr>
                    </a:p>
                  </a:txBody>
                  <a:tcPr marL="4763" marR="4763" marT="4763" marB="0" anchor="ctr">
                    <a:lnL w="12700" cap="flat" cmpd="sng" algn="ctr">
                      <a:solidFill>
                        <a:schemeClr val="tx1"/>
                      </a:solidFill>
                      <a:prstDash val="solid"/>
                      <a:round/>
                      <a:headEnd type="none" w="med" len="med"/>
                      <a:tailEnd type="none" w="med" len="med"/>
                    </a:lnL>
                    <a:noFill/>
                  </a:tcPr>
                </a:tc>
                <a:tc>
                  <a:txBody>
                    <a:bodyPr/>
                    <a:lstStyle/>
                    <a:p>
                      <a:pPr algn="l" fontAlgn="ctr"/>
                      <a:r>
                        <a:rPr lang="ja-JP" altLang="en-US" sz="900" u="none" strike="noStrike" dirty="0">
                          <a:effectLst/>
                          <a:latin typeface="Meiryo" charset="-128"/>
                          <a:ea typeface="Meiryo" charset="-128"/>
                          <a:cs typeface="Meiryo" charset="-128"/>
                        </a:rPr>
                        <a:t>　</a:t>
                      </a:r>
                      <a:endParaRPr lang="ja-JP" altLang="en-US" sz="900" b="0" i="0" u="none" strike="noStrike" dirty="0">
                        <a:solidFill>
                          <a:srgbClr val="000000"/>
                        </a:solidFill>
                        <a:effectLst/>
                        <a:latin typeface="Meiryo" charset="-128"/>
                        <a:ea typeface="Meiryo" charset="-128"/>
                        <a:cs typeface="Meiryo" charset="-128"/>
                      </a:endParaRPr>
                    </a:p>
                  </a:txBody>
                  <a:tcPr marL="4763" marR="4763" marT="4763" marB="0" anchor="ctr">
                    <a:noFill/>
                  </a:tcPr>
                </a:tc>
                <a:tc>
                  <a:txBody>
                    <a:bodyPr/>
                    <a:lstStyle/>
                    <a:p>
                      <a:pPr algn="r" fontAlgn="ctr"/>
                      <a:r>
                        <a:rPr lang="ja-JP" altLang="en-US" sz="1100" u="none" strike="noStrike">
                          <a:effectLst/>
                          <a:latin typeface="Meiryo" charset="-128"/>
                          <a:ea typeface="Meiryo" charset="-128"/>
                          <a:cs typeface="Meiryo" charset="-128"/>
                        </a:rPr>
                        <a:t>　</a:t>
                      </a:r>
                      <a:endParaRPr lang="ja-JP" altLang="en-US" sz="1100" b="0" i="0" u="none" strike="noStrike">
                        <a:solidFill>
                          <a:srgbClr val="000000"/>
                        </a:solidFill>
                        <a:effectLst/>
                        <a:latin typeface="Meiryo" charset="-128"/>
                        <a:ea typeface="Meiryo" charset="-128"/>
                        <a:cs typeface="Meiryo" charset="-128"/>
                      </a:endParaRPr>
                    </a:p>
                  </a:txBody>
                  <a:tcPr marL="4763" marR="4763" marT="4763" marB="0" anchor="ctr">
                    <a:noFill/>
                  </a:tcPr>
                </a:tc>
                <a:tc>
                  <a:txBody>
                    <a:bodyPr/>
                    <a:lstStyle/>
                    <a:p>
                      <a:pPr algn="r" fontAlgn="ctr"/>
                      <a:r>
                        <a:rPr lang="ja-JP" altLang="en-US" sz="1100" u="none" strike="noStrike" dirty="0">
                          <a:effectLst/>
                          <a:latin typeface="Meiryo" charset="-128"/>
                          <a:ea typeface="Meiryo" charset="-128"/>
                          <a:cs typeface="Meiryo" charset="-128"/>
                        </a:rPr>
                        <a:t>　</a:t>
                      </a:r>
                      <a:endParaRPr lang="ja-JP" altLang="en-US" sz="1100" b="0" i="0" u="none" strike="noStrike" dirty="0">
                        <a:solidFill>
                          <a:srgbClr val="000000"/>
                        </a:solidFill>
                        <a:effectLst/>
                        <a:latin typeface="Meiryo" charset="-128"/>
                        <a:ea typeface="Meiryo" charset="-128"/>
                        <a:cs typeface="Meiryo" charset="-128"/>
                      </a:endParaRPr>
                    </a:p>
                  </a:txBody>
                  <a:tcPr marL="4763" marR="4763" marT="4763" marB="0" anchor="ctr">
                    <a:noFill/>
                  </a:tcPr>
                </a:tc>
                <a:tc>
                  <a:txBody>
                    <a:bodyPr/>
                    <a:lstStyle/>
                    <a:p>
                      <a:pPr algn="r" fontAlgn="ctr"/>
                      <a:r>
                        <a:rPr lang="ja-JP" altLang="en-US" sz="1100" u="none" strike="noStrike">
                          <a:effectLst/>
                          <a:latin typeface="Meiryo" charset="-128"/>
                          <a:ea typeface="Meiryo" charset="-128"/>
                          <a:cs typeface="Meiryo" charset="-128"/>
                        </a:rPr>
                        <a:t>　</a:t>
                      </a:r>
                      <a:endParaRPr lang="ja-JP" altLang="en-US" sz="1100" b="0" i="0" u="none" strike="noStrike">
                        <a:solidFill>
                          <a:srgbClr val="000000"/>
                        </a:solidFill>
                        <a:effectLst/>
                        <a:latin typeface="Meiryo" charset="-128"/>
                        <a:ea typeface="Meiryo" charset="-128"/>
                        <a:cs typeface="Meiryo" charset="-128"/>
                      </a:endParaRPr>
                    </a:p>
                  </a:txBody>
                  <a:tcPr marL="4763" marR="4763" marT="4763" marB="0" anchor="ctr">
                    <a:lnR w="12700" cap="flat" cmpd="sng" algn="ctr">
                      <a:solidFill>
                        <a:schemeClr val="tx1"/>
                      </a:solidFill>
                      <a:prstDash val="solid"/>
                      <a:round/>
                      <a:headEnd type="none" w="med" len="med"/>
                      <a:tailEnd type="none" w="med" len="med"/>
                    </a:lnR>
                    <a:noFill/>
                  </a:tcPr>
                </a:tc>
                <a:tc>
                  <a:txBody>
                    <a:bodyPr/>
                    <a:lstStyle/>
                    <a:p>
                      <a:pPr algn="r" fontAlgn="ctr"/>
                      <a:r>
                        <a:rPr lang="is-IS" sz="1100" u="none" strike="noStrike" dirty="0" smtClean="0">
                          <a:effectLst/>
                          <a:latin typeface="Meiryo" charset="-128"/>
                          <a:ea typeface="Meiryo" charset="-128"/>
                          <a:cs typeface="Meiryo" charset="-128"/>
                        </a:rPr>
                        <a:t>1.04</a:t>
                      </a:r>
                      <a:endParaRPr lang="is-IS" sz="1100" b="0" i="0" u="none" strike="noStrike" dirty="0">
                        <a:solidFill>
                          <a:srgbClr val="000000"/>
                        </a:solidFill>
                        <a:effectLst/>
                        <a:latin typeface="Meiryo" charset="-128"/>
                        <a:ea typeface="Meiryo" charset="-128"/>
                        <a:cs typeface="Meiryo" charset="-128"/>
                      </a:endParaRPr>
                    </a:p>
                  </a:txBody>
                  <a:tcPr marL="4763" marR="4763" marT="4763" marB="0" anchor="ctr">
                    <a:lnL w="12700" cap="flat" cmpd="sng" algn="ctr">
                      <a:solidFill>
                        <a:schemeClr val="tx1"/>
                      </a:solidFill>
                      <a:prstDash val="solid"/>
                      <a:round/>
                      <a:headEnd type="none" w="med" len="med"/>
                      <a:tailEnd type="none" w="med" len="med"/>
                    </a:lnL>
                    <a:noFill/>
                  </a:tcPr>
                </a:tc>
                <a:tc>
                  <a:txBody>
                    <a:bodyPr/>
                    <a:lstStyle/>
                    <a:p>
                      <a:pPr algn="l" fontAlgn="ctr"/>
                      <a:r>
                        <a:rPr lang="en-US" sz="900" u="none" strike="noStrike" dirty="0">
                          <a:effectLst/>
                          <a:latin typeface="Meiryo" charset="-128"/>
                          <a:ea typeface="Meiryo" charset="-128"/>
                          <a:cs typeface="Meiryo" charset="-128"/>
                        </a:rPr>
                        <a:t>***</a:t>
                      </a:r>
                      <a:endParaRPr lang="en-US" sz="900" b="0" i="0" u="none" strike="noStrike" dirty="0">
                        <a:solidFill>
                          <a:srgbClr val="000000"/>
                        </a:solidFill>
                        <a:effectLst/>
                        <a:latin typeface="Meiryo" charset="-128"/>
                        <a:ea typeface="Meiryo" charset="-128"/>
                        <a:cs typeface="Meiryo" charset="-128"/>
                      </a:endParaRPr>
                    </a:p>
                  </a:txBody>
                  <a:tcPr marL="4763" marR="4763" marT="4763" marB="0" anchor="ctr">
                    <a:noFill/>
                  </a:tcPr>
                </a:tc>
                <a:tc>
                  <a:txBody>
                    <a:bodyPr/>
                    <a:lstStyle/>
                    <a:p>
                      <a:pPr algn="r" fontAlgn="ctr"/>
                      <a:r>
                        <a:rPr lang="is-IS" sz="1100" u="none" strike="noStrike">
                          <a:effectLst/>
                          <a:latin typeface="Meiryo" charset="-128"/>
                          <a:ea typeface="Meiryo" charset="-128"/>
                          <a:cs typeface="Meiryo" charset="-128"/>
                        </a:rPr>
                        <a:t>.090</a:t>
                      </a:r>
                      <a:endParaRPr lang="is-IS" sz="1100" b="0" i="0" u="none" strike="noStrike">
                        <a:solidFill>
                          <a:srgbClr val="000000"/>
                        </a:solidFill>
                        <a:effectLst/>
                        <a:latin typeface="Meiryo" charset="-128"/>
                        <a:ea typeface="Meiryo" charset="-128"/>
                        <a:cs typeface="Meiryo" charset="-128"/>
                      </a:endParaRPr>
                    </a:p>
                  </a:txBody>
                  <a:tcPr marL="4763" marR="4763" marT="4763" marB="0" anchor="ctr">
                    <a:noFill/>
                  </a:tcPr>
                </a:tc>
                <a:tc>
                  <a:txBody>
                    <a:bodyPr/>
                    <a:lstStyle/>
                    <a:p>
                      <a:pPr algn="r" fontAlgn="ctr"/>
                      <a:r>
                        <a:rPr lang="ru-RU" sz="1100" u="none" strike="noStrike" dirty="0">
                          <a:effectLst/>
                          <a:latin typeface="Meiryo" charset="-128"/>
                          <a:ea typeface="Meiryo" charset="-128"/>
                          <a:cs typeface="Meiryo" charset="-128"/>
                        </a:rPr>
                        <a:t>.346</a:t>
                      </a:r>
                      <a:endParaRPr lang="ru-RU" sz="1100" b="0" i="0" u="none" strike="noStrike" dirty="0">
                        <a:solidFill>
                          <a:srgbClr val="000000"/>
                        </a:solidFill>
                        <a:effectLst/>
                        <a:latin typeface="Meiryo" charset="-128"/>
                        <a:ea typeface="Meiryo" charset="-128"/>
                        <a:cs typeface="Meiryo" charset="-128"/>
                      </a:endParaRPr>
                    </a:p>
                  </a:txBody>
                  <a:tcPr marL="4763" marR="4763" marT="4763" marB="0" anchor="ctr">
                    <a:noFill/>
                  </a:tcPr>
                </a:tc>
                <a:tc>
                  <a:txBody>
                    <a:bodyPr/>
                    <a:lstStyle/>
                    <a:p>
                      <a:pPr algn="r" fontAlgn="ctr"/>
                      <a:r>
                        <a:rPr lang="ja-JP" altLang="en-US" sz="1100" u="none" strike="noStrike">
                          <a:effectLst/>
                          <a:latin typeface="Meiryo" charset="-128"/>
                          <a:ea typeface="Meiryo" charset="-128"/>
                          <a:cs typeface="Meiryo" charset="-128"/>
                        </a:rPr>
                        <a:t>　</a:t>
                      </a:r>
                      <a:endParaRPr lang="ja-JP" altLang="en-US" sz="1100" b="0" i="0" u="none" strike="noStrike">
                        <a:solidFill>
                          <a:srgbClr val="000000"/>
                        </a:solidFill>
                        <a:effectLst/>
                        <a:latin typeface="Meiryo" charset="-128"/>
                        <a:ea typeface="Meiryo" charset="-128"/>
                        <a:cs typeface="Meiryo" charset="-128"/>
                      </a:endParaRPr>
                    </a:p>
                  </a:txBody>
                  <a:tcPr marL="4763" marR="4763" marT="4763" marB="0" anchor="ctr">
                    <a:lnR w="12700" cap="flat" cmpd="sng" algn="ctr">
                      <a:solidFill>
                        <a:schemeClr val="tx1"/>
                      </a:solidFill>
                      <a:prstDash val="solid"/>
                      <a:round/>
                      <a:headEnd type="none" w="med" len="med"/>
                      <a:tailEnd type="none" w="med" len="med"/>
                    </a:lnR>
                    <a:noFill/>
                  </a:tcPr>
                </a:tc>
                <a:tc>
                  <a:txBody>
                    <a:bodyPr/>
                    <a:lstStyle/>
                    <a:p>
                      <a:pPr algn="r" fontAlgn="ctr"/>
                      <a:r>
                        <a:rPr lang="ja-JP" altLang="en-US" sz="1100" u="none" strike="noStrike" dirty="0">
                          <a:effectLst/>
                          <a:latin typeface="Meiryo" charset="-128"/>
                          <a:ea typeface="Meiryo" charset="-128"/>
                          <a:cs typeface="Meiryo" charset="-128"/>
                        </a:rPr>
                        <a:t>　</a:t>
                      </a:r>
                      <a:endParaRPr lang="ja-JP" altLang="en-US" sz="1100" b="0" i="0" u="none" strike="noStrike" dirty="0">
                        <a:solidFill>
                          <a:srgbClr val="000000"/>
                        </a:solidFill>
                        <a:effectLst/>
                        <a:latin typeface="Meiryo" charset="-128"/>
                        <a:ea typeface="Meiryo" charset="-128"/>
                        <a:cs typeface="Meiryo" charset="-128"/>
                      </a:endParaRPr>
                    </a:p>
                  </a:txBody>
                  <a:tcPr marL="4763" marR="4763" marT="4763" marB="0" anchor="ctr">
                    <a:lnL w="12700" cap="flat" cmpd="sng" algn="ctr">
                      <a:solidFill>
                        <a:schemeClr val="tx1"/>
                      </a:solidFill>
                      <a:prstDash val="solid"/>
                      <a:round/>
                      <a:headEnd type="none" w="med" len="med"/>
                      <a:tailEnd type="none" w="med" len="med"/>
                    </a:lnL>
                    <a:noFill/>
                  </a:tcPr>
                </a:tc>
                <a:tc>
                  <a:txBody>
                    <a:bodyPr/>
                    <a:lstStyle/>
                    <a:p>
                      <a:pPr algn="l" fontAlgn="ctr"/>
                      <a:r>
                        <a:rPr lang="ja-JP" altLang="en-US" sz="900" u="none" strike="noStrike" dirty="0">
                          <a:effectLst/>
                          <a:latin typeface="Meiryo" charset="-128"/>
                          <a:ea typeface="Meiryo" charset="-128"/>
                          <a:cs typeface="Meiryo" charset="-128"/>
                        </a:rPr>
                        <a:t>　</a:t>
                      </a:r>
                      <a:endParaRPr lang="ja-JP" altLang="en-US" sz="900" b="0" i="0" u="none" strike="noStrike" dirty="0">
                        <a:solidFill>
                          <a:srgbClr val="000000"/>
                        </a:solidFill>
                        <a:effectLst/>
                        <a:latin typeface="Meiryo" charset="-128"/>
                        <a:ea typeface="Meiryo" charset="-128"/>
                        <a:cs typeface="Meiryo" charset="-128"/>
                      </a:endParaRPr>
                    </a:p>
                  </a:txBody>
                  <a:tcPr marL="4763" marR="4763" marT="4763" marB="0" anchor="ctr">
                    <a:noFill/>
                  </a:tcPr>
                </a:tc>
                <a:tc>
                  <a:txBody>
                    <a:bodyPr/>
                    <a:lstStyle/>
                    <a:p>
                      <a:pPr algn="r" fontAlgn="ctr"/>
                      <a:r>
                        <a:rPr lang="ja-JP" altLang="en-US" sz="1100" u="none" strike="noStrike">
                          <a:effectLst/>
                          <a:latin typeface="Meiryo" charset="-128"/>
                          <a:ea typeface="Meiryo" charset="-128"/>
                          <a:cs typeface="Meiryo" charset="-128"/>
                        </a:rPr>
                        <a:t>　</a:t>
                      </a:r>
                      <a:endParaRPr lang="ja-JP" altLang="en-US" sz="1100" b="0" i="0" u="none" strike="noStrike">
                        <a:solidFill>
                          <a:srgbClr val="000000"/>
                        </a:solidFill>
                        <a:effectLst/>
                        <a:latin typeface="Meiryo" charset="-128"/>
                        <a:ea typeface="Meiryo" charset="-128"/>
                        <a:cs typeface="Meiryo" charset="-128"/>
                      </a:endParaRPr>
                    </a:p>
                  </a:txBody>
                  <a:tcPr marL="4763" marR="4763" marT="4763" marB="0" anchor="ctr">
                    <a:noFill/>
                  </a:tcPr>
                </a:tc>
                <a:tc>
                  <a:txBody>
                    <a:bodyPr/>
                    <a:lstStyle/>
                    <a:p>
                      <a:pPr algn="r" fontAlgn="ctr"/>
                      <a:r>
                        <a:rPr lang="ja-JP" altLang="en-US" sz="1100" u="none" strike="noStrike">
                          <a:effectLst/>
                          <a:latin typeface="Meiryo" charset="-128"/>
                          <a:ea typeface="Meiryo" charset="-128"/>
                          <a:cs typeface="Meiryo" charset="-128"/>
                        </a:rPr>
                        <a:t>　</a:t>
                      </a:r>
                      <a:endParaRPr lang="ja-JP" altLang="en-US" sz="1100" b="0" i="0" u="none" strike="noStrike">
                        <a:solidFill>
                          <a:srgbClr val="000000"/>
                        </a:solidFill>
                        <a:effectLst/>
                        <a:latin typeface="Meiryo" charset="-128"/>
                        <a:ea typeface="Meiryo" charset="-128"/>
                        <a:cs typeface="Meiryo" charset="-128"/>
                      </a:endParaRPr>
                    </a:p>
                  </a:txBody>
                  <a:tcPr marL="4763" marR="4763" marT="4763" marB="0" anchor="ctr">
                    <a:noFill/>
                  </a:tcPr>
                </a:tc>
                <a:tc>
                  <a:txBody>
                    <a:bodyPr/>
                    <a:lstStyle/>
                    <a:p>
                      <a:pPr algn="r" fontAlgn="ctr"/>
                      <a:r>
                        <a:rPr lang="ja-JP" altLang="en-US" sz="1100" u="none" strike="noStrike">
                          <a:effectLst/>
                          <a:latin typeface="Meiryo" charset="-128"/>
                          <a:ea typeface="Meiryo" charset="-128"/>
                          <a:cs typeface="Meiryo" charset="-128"/>
                        </a:rPr>
                        <a:t>　</a:t>
                      </a:r>
                      <a:endParaRPr lang="ja-JP" altLang="en-US" sz="1100" b="0" i="0" u="none" strike="noStrike">
                        <a:solidFill>
                          <a:srgbClr val="000000"/>
                        </a:solidFill>
                        <a:effectLst/>
                        <a:latin typeface="Meiryo" charset="-128"/>
                        <a:ea typeface="Meiryo" charset="-128"/>
                        <a:cs typeface="Meiryo" charset="-128"/>
                      </a:endParaRPr>
                    </a:p>
                  </a:txBody>
                  <a:tcPr marL="4763" marR="4763" marT="4763" marB="0" anchor="ctr">
                    <a:noFill/>
                  </a:tcPr>
                </a:tc>
                <a:tc>
                  <a:txBody>
                    <a:bodyPr/>
                    <a:lstStyle/>
                    <a:p>
                      <a:pPr algn="r" fontAlgn="ctr"/>
                      <a:r>
                        <a:rPr lang="ja-JP" altLang="en-US" sz="1100" u="none" strike="noStrike">
                          <a:effectLst/>
                          <a:latin typeface="Meiryo" charset="-128"/>
                          <a:ea typeface="Meiryo" charset="-128"/>
                          <a:cs typeface="Meiryo" charset="-128"/>
                        </a:rPr>
                        <a:t>　</a:t>
                      </a:r>
                      <a:endParaRPr lang="ja-JP" altLang="en-US" sz="1100" b="0" i="0" u="none" strike="noStrike">
                        <a:solidFill>
                          <a:srgbClr val="000000"/>
                        </a:solidFill>
                        <a:effectLst/>
                        <a:latin typeface="Meiryo" charset="-128"/>
                        <a:ea typeface="Meiryo" charset="-128"/>
                        <a:cs typeface="Meiryo" charset="-128"/>
                      </a:endParaRPr>
                    </a:p>
                  </a:txBody>
                  <a:tcPr marL="4763" marR="4763" marT="4763" marB="0" anchor="ctr">
                    <a:lnR w="12700" cap="flat" cmpd="sng" algn="ctr">
                      <a:solidFill>
                        <a:schemeClr val="tx1"/>
                      </a:solidFill>
                      <a:prstDash val="solid"/>
                      <a:round/>
                      <a:headEnd type="none" w="med" len="med"/>
                      <a:tailEnd type="none" w="med" len="med"/>
                    </a:lnR>
                    <a:noFill/>
                  </a:tcPr>
                </a:tc>
                <a:tc>
                  <a:txBody>
                    <a:bodyPr/>
                    <a:lstStyle/>
                    <a:p>
                      <a:pPr algn="ctr" fontAlgn="ctr"/>
                      <a:r>
                        <a:rPr lang="is-IS" sz="1100" b="0" i="0" u="none" strike="noStrike" dirty="0">
                          <a:solidFill>
                            <a:srgbClr val="C00000"/>
                          </a:solidFill>
                          <a:effectLst/>
                          <a:latin typeface="Meiryo" charset="-128"/>
                          <a:ea typeface="Meiryo" charset="-128"/>
                          <a:cs typeface="Meiryo" charset="-128"/>
                        </a:rPr>
                        <a:t>.928</a:t>
                      </a:r>
                    </a:p>
                  </a:txBody>
                  <a:tcPr marL="4763" marR="4763" marT="4763" marB="0" anchor="ctr">
                    <a:lnL w="12700" cap="flat" cmpd="sng" algn="ctr">
                      <a:solidFill>
                        <a:schemeClr val="tx1"/>
                      </a:solidFill>
                      <a:prstDash val="solid"/>
                      <a:round/>
                      <a:headEnd type="none" w="med" len="med"/>
                      <a:tailEnd type="none" w="med" len="med"/>
                    </a:lnL>
                    <a:noFill/>
                  </a:tcPr>
                </a:tc>
                <a:tc>
                  <a:txBody>
                    <a:bodyPr/>
                    <a:lstStyle/>
                    <a:p>
                      <a:pPr algn="ctr" fontAlgn="ctr"/>
                      <a:r>
                        <a:rPr lang="en-US" sz="800" b="0" i="0" u="none" strike="noStrike">
                          <a:solidFill>
                            <a:srgbClr val="C00000"/>
                          </a:solidFill>
                          <a:effectLst/>
                          <a:latin typeface="Meiryo" charset="-128"/>
                          <a:ea typeface="Meiryo" charset="-128"/>
                          <a:cs typeface="Meiryo" charset="-128"/>
                        </a:rPr>
                        <a:t>***</a:t>
                      </a:r>
                    </a:p>
                  </a:txBody>
                  <a:tcPr marL="4763" marR="4763" marT="4763" marB="0" anchor="ctr">
                    <a:noFill/>
                  </a:tcPr>
                </a:tc>
                <a:tc>
                  <a:txBody>
                    <a:bodyPr/>
                    <a:lstStyle/>
                    <a:p>
                      <a:pPr algn="ctr" fontAlgn="ctr"/>
                      <a:r>
                        <a:rPr lang="is-IS" sz="1100" b="0" i="0" u="none" strike="noStrike">
                          <a:solidFill>
                            <a:srgbClr val="C00000"/>
                          </a:solidFill>
                          <a:effectLst/>
                          <a:latin typeface="Meiryo" charset="-128"/>
                          <a:ea typeface="Meiryo" charset="-128"/>
                          <a:cs typeface="Meiryo" charset="-128"/>
                        </a:rPr>
                        <a:t>.107</a:t>
                      </a:r>
                    </a:p>
                  </a:txBody>
                  <a:tcPr marL="4763" marR="4763" marT="4763" marB="0" anchor="ctr">
                    <a:noFill/>
                  </a:tcPr>
                </a:tc>
                <a:tc>
                  <a:txBody>
                    <a:bodyPr/>
                    <a:lstStyle/>
                    <a:p>
                      <a:pPr algn="ctr" fontAlgn="ctr"/>
                      <a:r>
                        <a:rPr lang="is-IS" sz="1100" b="0" i="0" u="none" strike="noStrike">
                          <a:solidFill>
                            <a:srgbClr val="C00000"/>
                          </a:solidFill>
                          <a:effectLst/>
                          <a:latin typeface="Meiryo" charset="-128"/>
                          <a:ea typeface="Meiryo" charset="-128"/>
                          <a:cs typeface="Meiryo" charset="-128"/>
                        </a:rPr>
                        <a:t>.308</a:t>
                      </a:r>
                    </a:p>
                  </a:txBody>
                  <a:tcPr marL="4763" marR="4763" marT="4763" marB="0" anchor="ctr">
                    <a:noFill/>
                  </a:tcPr>
                </a:tc>
              </a:tr>
              <a:tr h="264600">
                <a:tc>
                  <a:txBody>
                    <a:bodyPr/>
                    <a:lstStyle/>
                    <a:p>
                      <a:pPr lvl="1" algn="l" fontAlgn="ctr"/>
                      <a:r>
                        <a:rPr lang="en-US" altLang="ja-JP" sz="1200" b="0" i="0" u="none" strike="noStrike" dirty="0" smtClean="0">
                          <a:solidFill>
                            <a:schemeClr val="dk1"/>
                          </a:solidFill>
                          <a:effectLst/>
                          <a:latin typeface="Meiryo" charset="-128"/>
                          <a:ea typeface="Meiryo" charset="-128"/>
                          <a:cs typeface="Meiryo" charset="-128"/>
                        </a:rPr>
                        <a:t>General</a:t>
                      </a:r>
                      <a:r>
                        <a:rPr lang="en-US" altLang="ja-JP" sz="1200" b="0" i="0" u="none" strike="noStrike" baseline="0" dirty="0" smtClean="0">
                          <a:solidFill>
                            <a:schemeClr val="dk1"/>
                          </a:solidFill>
                          <a:effectLst/>
                          <a:latin typeface="Meiryo" charset="-128"/>
                          <a:ea typeface="Meiryo" charset="-128"/>
                          <a:cs typeface="Meiryo" charset="-128"/>
                        </a:rPr>
                        <a:t> trust</a:t>
                      </a:r>
                      <a:endParaRPr lang="ja-JP" altLang="en-US" sz="1200" b="0" i="0" u="none" strike="noStrike" dirty="0">
                        <a:solidFill>
                          <a:srgbClr val="000000"/>
                        </a:solidFill>
                        <a:effectLst/>
                        <a:latin typeface="Meiryo" charset="-128"/>
                        <a:ea typeface="Meiryo" charset="-128"/>
                        <a:cs typeface="Meiryo" charset="-128"/>
                      </a:endParaRPr>
                    </a:p>
                  </a:txBody>
                  <a:tcPr marL="4763" marR="4763" marT="4763" marB="0" anchor="ctr">
                    <a:lnR w="12700" cap="flat" cmpd="sng" algn="ctr">
                      <a:solidFill>
                        <a:schemeClr val="tx1"/>
                      </a:solidFill>
                      <a:prstDash val="solid"/>
                      <a:round/>
                      <a:headEnd type="none" w="med" len="med"/>
                      <a:tailEnd type="none" w="med" len="med"/>
                    </a:lnR>
                    <a:noFill/>
                  </a:tcPr>
                </a:tc>
                <a:tc>
                  <a:txBody>
                    <a:bodyPr/>
                    <a:lstStyle/>
                    <a:p>
                      <a:pPr algn="r" fontAlgn="ctr"/>
                      <a:endParaRPr lang="ja-JP" altLang="en-US" sz="1100" b="0" i="0" u="none" strike="noStrike">
                        <a:solidFill>
                          <a:srgbClr val="000000"/>
                        </a:solidFill>
                        <a:effectLst/>
                        <a:latin typeface="Meiryo" charset="-128"/>
                        <a:ea typeface="Meiryo" charset="-128"/>
                        <a:cs typeface="Meiryo" charset="-128"/>
                      </a:endParaRPr>
                    </a:p>
                  </a:txBody>
                  <a:tcPr marL="4763" marR="4763" marT="4763" marB="0" anchor="ctr">
                    <a:lnL w="12700" cap="flat" cmpd="sng" algn="ctr">
                      <a:solidFill>
                        <a:schemeClr val="tx1"/>
                      </a:solidFill>
                      <a:prstDash val="solid"/>
                      <a:round/>
                      <a:headEnd type="none" w="med" len="med"/>
                      <a:tailEnd type="none" w="med" len="med"/>
                    </a:lnL>
                    <a:noFill/>
                  </a:tcPr>
                </a:tc>
                <a:tc>
                  <a:txBody>
                    <a:bodyPr/>
                    <a:lstStyle/>
                    <a:p>
                      <a:pPr algn="r" fontAlgn="ctr"/>
                      <a:endParaRPr lang="ja-JP" altLang="en-US" sz="1100" b="0" i="0" u="none" strike="noStrike">
                        <a:solidFill>
                          <a:srgbClr val="000000"/>
                        </a:solidFill>
                        <a:effectLst/>
                        <a:latin typeface="Meiryo" charset="-128"/>
                        <a:ea typeface="Meiryo" charset="-128"/>
                        <a:cs typeface="Meiryo" charset="-128"/>
                      </a:endParaRPr>
                    </a:p>
                  </a:txBody>
                  <a:tcPr marL="4763" marR="4763" marT="4763" marB="0" anchor="ctr">
                    <a:noFill/>
                  </a:tcPr>
                </a:tc>
                <a:tc>
                  <a:txBody>
                    <a:bodyPr/>
                    <a:lstStyle/>
                    <a:p>
                      <a:pPr algn="r" fontAlgn="ctr"/>
                      <a:endParaRPr lang="ja-JP" altLang="en-US" sz="1100" b="0" i="0" u="none" strike="noStrike">
                        <a:solidFill>
                          <a:srgbClr val="000000"/>
                        </a:solidFill>
                        <a:effectLst/>
                        <a:latin typeface="Meiryo" charset="-128"/>
                        <a:ea typeface="Meiryo" charset="-128"/>
                        <a:cs typeface="Meiryo" charset="-128"/>
                      </a:endParaRPr>
                    </a:p>
                  </a:txBody>
                  <a:tcPr marL="4763" marR="4763" marT="4763" marB="0" anchor="ctr">
                    <a:noFill/>
                  </a:tcPr>
                </a:tc>
                <a:tc>
                  <a:txBody>
                    <a:bodyPr/>
                    <a:lstStyle/>
                    <a:p>
                      <a:pPr algn="r" fontAlgn="ctr"/>
                      <a:endParaRPr lang="ja-JP" altLang="en-US" sz="1100" b="0" i="0" u="none" strike="noStrike" dirty="0">
                        <a:solidFill>
                          <a:srgbClr val="000000"/>
                        </a:solidFill>
                        <a:effectLst/>
                        <a:latin typeface="Meiryo" charset="-128"/>
                        <a:ea typeface="Meiryo" charset="-128"/>
                        <a:cs typeface="Meiryo" charset="-128"/>
                      </a:endParaRPr>
                    </a:p>
                  </a:txBody>
                  <a:tcPr marL="4763" marR="4763" marT="4763" marB="0" anchor="ctr">
                    <a:noFill/>
                  </a:tcPr>
                </a:tc>
                <a:tc>
                  <a:txBody>
                    <a:bodyPr/>
                    <a:lstStyle/>
                    <a:p>
                      <a:pPr algn="r" fontAlgn="ctr"/>
                      <a:endParaRPr lang="ja-JP" altLang="en-US" sz="1100" b="0" i="0" u="none" strike="noStrike">
                        <a:solidFill>
                          <a:srgbClr val="000000"/>
                        </a:solidFill>
                        <a:effectLst/>
                        <a:latin typeface="Meiryo" charset="-128"/>
                        <a:ea typeface="Meiryo" charset="-128"/>
                        <a:cs typeface="Meiryo" charset="-128"/>
                      </a:endParaRPr>
                    </a:p>
                  </a:txBody>
                  <a:tcPr marL="4763" marR="4763" marT="4763" marB="0" anchor="ctr">
                    <a:lnR w="12700" cap="flat" cmpd="sng" algn="ctr">
                      <a:solidFill>
                        <a:schemeClr val="tx1"/>
                      </a:solidFill>
                      <a:prstDash val="solid"/>
                      <a:round/>
                      <a:headEnd type="none" w="med" len="med"/>
                      <a:tailEnd type="none" w="med" len="med"/>
                    </a:lnR>
                    <a:noFill/>
                  </a:tcPr>
                </a:tc>
                <a:tc>
                  <a:txBody>
                    <a:bodyPr/>
                    <a:lstStyle/>
                    <a:p>
                      <a:pPr algn="r" fontAlgn="ctr"/>
                      <a:endParaRPr lang="ja-JP" altLang="en-US" sz="1100" b="0" i="0" u="none" strike="noStrike">
                        <a:solidFill>
                          <a:srgbClr val="000000"/>
                        </a:solidFill>
                        <a:effectLst/>
                        <a:latin typeface="Meiryo" charset="-128"/>
                        <a:ea typeface="Meiryo" charset="-128"/>
                        <a:cs typeface="Meiryo" charset="-128"/>
                      </a:endParaRPr>
                    </a:p>
                  </a:txBody>
                  <a:tcPr marL="4763" marR="4763" marT="4763" marB="0" anchor="ctr">
                    <a:lnL w="12700" cap="flat" cmpd="sng" algn="ctr">
                      <a:solidFill>
                        <a:schemeClr val="tx1"/>
                      </a:solidFill>
                      <a:prstDash val="solid"/>
                      <a:round/>
                      <a:headEnd type="none" w="med" len="med"/>
                      <a:tailEnd type="none" w="med" len="med"/>
                    </a:lnL>
                    <a:noFill/>
                  </a:tcPr>
                </a:tc>
                <a:tc>
                  <a:txBody>
                    <a:bodyPr/>
                    <a:lstStyle/>
                    <a:p>
                      <a:pPr algn="r" fontAlgn="ctr"/>
                      <a:endParaRPr lang="ja-JP" altLang="en-US" sz="900" b="0" i="0" u="none" strike="noStrike">
                        <a:solidFill>
                          <a:srgbClr val="000000"/>
                        </a:solidFill>
                        <a:effectLst/>
                        <a:latin typeface="Meiryo" charset="-128"/>
                        <a:ea typeface="Meiryo" charset="-128"/>
                        <a:cs typeface="Meiryo" charset="-128"/>
                      </a:endParaRPr>
                    </a:p>
                  </a:txBody>
                  <a:tcPr marL="4763" marR="4763" marT="4763" marB="0" anchor="ctr">
                    <a:noFill/>
                  </a:tcPr>
                </a:tc>
                <a:tc>
                  <a:txBody>
                    <a:bodyPr/>
                    <a:lstStyle/>
                    <a:p>
                      <a:pPr algn="r" fontAlgn="ctr"/>
                      <a:endParaRPr lang="ja-JP" altLang="en-US" sz="1100" b="0" i="0" u="none" strike="noStrike">
                        <a:solidFill>
                          <a:srgbClr val="000000"/>
                        </a:solidFill>
                        <a:effectLst/>
                        <a:latin typeface="Meiryo" charset="-128"/>
                        <a:ea typeface="Meiryo" charset="-128"/>
                        <a:cs typeface="Meiryo" charset="-128"/>
                      </a:endParaRPr>
                    </a:p>
                  </a:txBody>
                  <a:tcPr marL="4763" marR="4763" marT="4763" marB="0" anchor="ctr">
                    <a:noFill/>
                  </a:tcPr>
                </a:tc>
                <a:tc>
                  <a:txBody>
                    <a:bodyPr/>
                    <a:lstStyle/>
                    <a:p>
                      <a:pPr algn="r" fontAlgn="ctr"/>
                      <a:endParaRPr lang="ja-JP" altLang="en-US" sz="1100" b="0" i="0" u="none" strike="noStrike" dirty="0">
                        <a:solidFill>
                          <a:srgbClr val="000000"/>
                        </a:solidFill>
                        <a:effectLst/>
                        <a:latin typeface="Meiryo" charset="-128"/>
                        <a:ea typeface="Meiryo" charset="-128"/>
                        <a:cs typeface="Meiryo" charset="-128"/>
                      </a:endParaRPr>
                    </a:p>
                  </a:txBody>
                  <a:tcPr marL="4763" marR="4763" marT="4763" marB="0" anchor="ctr">
                    <a:noFill/>
                  </a:tcPr>
                </a:tc>
                <a:tc>
                  <a:txBody>
                    <a:bodyPr/>
                    <a:lstStyle/>
                    <a:p>
                      <a:pPr algn="r" fontAlgn="ctr"/>
                      <a:endParaRPr lang="ja-JP" altLang="en-US" sz="1100" b="0" i="0" u="none" strike="noStrike" dirty="0">
                        <a:solidFill>
                          <a:srgbClr val="000000"/>
                        </a:solidFill>
                        <a:effectLst/>
                        <a:latin typeface="Meiryo" charset="-128"/>
                        <a:ea typeface="Meiryo" charset="-128"/>
                        <a:cs typeface="Meiryo" charset="-128"/>
                      </a:endParaRPr>
                    </a:p>
                  </a:txBody>
                  <a:tcPr marL="4763" marR="4763" marT="4763" marB="0" anchor="ctr">
                    <a:lnR w="12700" cap="flat" cmpd="sng" algn="ctr">
                      <a:solidFill>
                        <a:schemeClr val="tx1"/>
                      </a:solidFill>
                      <a:prstDash val="solid"/>
                      <a:round/>
                      <a:headEnd type="none" w="med" len="med"/>
                      <a:tailEnd type="none" w="med" len="med"/>
                    </a:lnR>
                    <a:noFill/>
                  </a:tcPr>
                </a:tc>
                <a:tc>
                  <a:txBody>
                    <a:bodyPr/>
                    <a:lstStyle/>
                    <a:p>
                      <a:pPr algn="r" fontAlgn="ctr"/>
                      <a:r>
                        <a:rPr lang="is-IS" sz="1100" u="none" strike="noStrike">
                          <a:effectLst/>
                          <a:latin typeface="Meiryo" charset="-128"/>
                          <a:ea typeface="Meiryo" charset="-128"/>
                          <a:cs typeface="Meiryo" charset="-128"/>
                        </a:rPr>
                        <a:t>.608</a:t>
                      </a:r>
                      <a:endParaRPr lang="is-IS" sz="1100" b="0" i="0" u="none" strike="noStrike">
                        <a:solidFill>
                          <a:srgbClr val="000000"/>
                        </a:solidFill>
                        <a:effectLst/>
                        <a:latin typeface="Meiryo" charset="-128"/>
                        <a:ea typeface="Meiryo" charset="-128"/>
                        <a:cs typeface="Meiryo" charset="-128"/>
                      </a:endParaRPr>
                    </a:p>
                  </a:txBody>
                  <a:tcPr marL="4763" marR="4763" marT="4763" marB="0" anchor="ctr">
                    <a:lnL w="12700" cap="flat" cmpd="sng" algn="ctr">
                      <a:solidFill>
                        <a:schemeClr val="tx1"/>
                      </a:solidFill>
                      <a:prstDash val="solid"/>
                      <a:round/>
                      <a:headEnd type="none" w="med" len="med"/>
                      <a:tailEnd type="none" w="med" len="med"/>
                    </a:lnL>
                    <a:noFill/>
                  </a:tcPr>
                </a:tc>
                <a:tc>
                  <a:txBody>
                    <a:bodyPr/>
                    <a:lstStyle/>
                    <a:p>
                      <a:pPr algn="l" fontAlgn="ctr"/>
                      <a:r>
                        <a:rPr lang="en-US" sz="900" u="none" strike="noStrike" dirty="0">
                          <a:effectLst/>
                          <a:latin typeface="Meiryo" charset="-128"/>
                          <a:ea typeface="Meiryo" charset="-128"/>
                          <a:cs typeface="Meiryo" charset="-128"/>
                        </a:rPr>
                        <a:t>***</a:t>
                      </a:r>
                      <a:endParaRPr lang="en-US" sz="900" b="0" i="0" u="none" strike="noStrike" dirty="0">
                        <a:solidFill>
                          <a:srgbClr val="000000"/>
                        </a:solidFill>
                        <a:effectLst/>
                        <a:latin typeface="Meiryo" charset="-128"/>
                        <a:ea typeface="Meiryo" charset="-128"/>
                        <a:cs typeface="Meiryo" charset="-128"/>
                      </a:endParaRPr>
                    </a:p>
                  </a:txBody>
                  <a:tcPr marL="4763" marR="4763" marT="4763" marB="0" anchor="ctr">
                    <a:noFill/>
                  </a:tcPr>
                </a:tc>
                <a:tc>
                  <a:txBody>
                    <a:bodyPr/>
                    <a:lstStyle/>
                    <a:p>
                      <a:pPr algn="r" fontAlgn="ctr"/>
                      <a:r>
                        <a:rPr lang="cs-CZ" sz="1100" u="none" strike="noStrike" dirty="0">
                          <a:effectLst/>
                          <a:latin typeface="Meiryo" charset="-128"/>
                          <a:ea typeface="Meiryo" charset="-128"/>
                          <a:cs typeface="Meiryo" charset="-128"/>
                        </a:rPr>
                        <a:t>.089</a:t>
                      </a:r>
                      <a:endParaRPr lang="cs-CZ" sz="1100" b="0" i="0" u="none" strike="noStrike" dirty="0">
                        <a:solidFill>
                          <a:srgbClr val="000000"/>
                        </a:solidFill>
                        <a:effectLst/>
                        <a:latin typeface="Meiryo" charset="-128"/>
                        <a:ea typeface="Meiryo" charset="-128"/>
                        <a:cs typeface="Meiryo" charset="-128"/>
                      </a:endParaRPr>
                    </a:p>
                  </a:txBody>
                  <a:tcPr marL="4763" marR="4763" marT="4763" marB="0" anchor="ctr">
                    <a:noFill/>
                  </a:tcPr>
                </a:tc>
                <a:tc>
                  <a:txBody>
                    <a:bodyPr/>
                    <a:lstStyle/>
                    <a:p>
                      <a:pPr algn="r" fontAlgn="ctr"/>
                      <a:r>
                        <a:rPr lang="is-IS" sz="1100" u="none" strike="noStrike" dirty="0">
                          <a:effectLst/>
                          <a:latin typeface="Meiryo" charset="-128"/>
                          <a:ea typeface="Meiryo" charset="-128"/>
                          <a:cs typeface="Meiryo" charset="-128"/>
                        </a:rPr>
                        <a:t>.208</a:t>
                      </a:r>
                      <a:endParaRPr lang="is-IS" sz="1100" b="0" i="0" u="none" strike="noStrike" dirty="0">
                        <a:solidFill>
                          <a:srgbClr val="000000"/>
                        </a:solidFill>
                        <a:effectLst/>
                        <a:latin typeface="Meiryo" charset="-128"/>
                        <a:ea typeface="Meiryo" charset="-128"/>
                        <a:cs typeface="Meiryo" charset="-128"/>
                      </a:endParaRPr>
                    </a:p>
                  </a:txBody>
                  <a:tcPr marL="4763" marR="4763" marT="4763" marB="0" anchor="ctr">
                    <a:noFill/>
                  </a:tcPr>
                </a:tc>
                <a:tc>
                  <a:txBody>
                    <a:bodyPr/>
                    <a:lstStyle/>
                    <a:p>
                      <a:pPr algn="r" fontAlgn="ctr"/>
                      <a:endParaRPr lang="ja-JP" altLang="en-US" sz="1100" b="0" i="0" u="none" strike="noStrike">
                        <a:solidFill>
                          <a:srgbClr val="000000"/>
                        </a:solidFill>
                        <a:effectLst/>
                        <a:latin typeface="Meiryo" charset="-128"/>
                        <a:ea typeface="Meiryo" charset="-128"/>
                        <a:cs typeface="Meiryo" charset="-128"/>
                      </a:endParaRPr>
                    </a:p>
                  </a:txBody>
                  <a:tcPr marL="4763" marR="4763" marT="4763" marB="0" anchor="ctr">
                    <a:noFill/>
                  </a:tcPr>
                </a:tc>
                <a:tc>
                  <a:txBody>
                    <a:bodyPr/>
                    <a:lstStyle/>
                    <a:p>
                      <a:pPr algn="r" fontAlgn="ctr"/>
                      <a:endParaRPr lang="ja-JP" altLang="en-US" sz="1100" b="0" i="0" u="none" strike="noStrike">
                        <a:solidFill>
                          <a:srgbClr val="000000"/>
                        </a:solidFill>
                        <a:effectLst/>
                        <a:latin typeface="Meiryo" charset="-128"/>
                        <a:ea typeface="Meiryo" charset="-128"/>
                        <a:cs typeface="Meiryo" charset="-128"/>
                      </a:endParaRPr>
                    </a:p>
                  </a:txBody>
                  <a:tcPr marL="4763" marR="4763" marT="4763" marB="0" anchor="ctr">
                    <a:lnR w="12700" cap="flat" cmpd="sng" algn="ctr">
                      <a:solidFill>
                        <a:schemeClr val="tx1"/>
                      </a:solidFill>
                      <a:prstDash val="solid"/>
                      <a:round/>
                      <a:headEnd type="none" w="med" len="med"/>
                      <a:tailEnd type="none" w="med" len="med"/>
                    </a:lnR>
                    <a:noFill/>
                  </a:tcPr>
                </a:tc>
                <a:tc>
                  <a:txBody>
                    <a:bodyPr/>
                    <a:lstStyle/>
                    <a:p>
                      <a:pPr algn="ctr" fontAlgn="ctr"/>
                      <a:r>
                        <a:rPr lang="ru-RU" sz="1100" b="0" i="0" u="none" strike="noStrike" dirty="0">
                          <a:solidFill>
                            <a:srgbClr val="C00000"/>
                          </a:solidFill>
                          <a:effectLst/>
                          <a:latin typeface="Meiryo" charset="-128"/>
                          <a:ea typeface="Meiryo" charset="-128"/>
                          <a:cs typeface="Meiryo" charset="-128"/>
                        </a:rPr>
                        <a:t>.434</a:t>
                      </a:r>
                    </a:p>
                  </a:txBody>
                  <a:tcPr marL="4763" marR="4763" marT="4763" marB="0" anchor="ctr">
                    <a:lnL w="12700" cap="flat" cmpd="sng" algn="ctr">
                      <a:solidFill>
                        <a:schemeClr val="tx1"/>
                      </a:solidFill>
                      <a:prstDash val="solid"/>
                      <a:round/>
                      <a:headEnd type="none" w="med" len="med"/>
                      <a:tailEnd type="none" w="med" len="med"/>
                    </a:lnL>
                    <a:noFill/>
                  </a:tcPr>
                </a:tc>
                <a:tc>
                  <a:txBody>
                    <a:bodyPr/>
                    <a:lstStyle/>
                    <a:p>
                      <a:pPr algn="ctr" fontAlgn="ctr"/>
                      <a:r>
                        <a:rPr lang="en-US" sz="800" b="0" i="0" u="none" strike="noStrike" dirty="0">
                          <a:solidFill>
                            <a:srgbClr val="C00000"/>
                          </a:solidFill>
                          <a:effectLst/>
                          <a:latin typeface="Meiryo" charset="-128"/>
                          <a:ea typeface="Meiryo" charset="-128"/>
                          <a:cs typeface="Meiryo" charset="-128"/>
                        </a:rPr>
                        <a:t>***</a:t>
                      </a:r>
                    </a:p>
                  </a:txBody>
                  <a:tcPr marL="4763" marR="4763" marT="4763" marB="0" anchor="ctr">
                    <a:noFill/>
                  </a:tcPr>
                </a:tc>
                <a:tc>
                  <a:txBody>
                    <a:bodyPr/>
                    <a:lstStyle/>
                    <a:p>
                      <a:pPr algn="ctr" fontAlgn="ctr"/>
                      <a:r>
                        <a:rPr lang="fi-FI" sz="1100" b="0" i="0" u="none" strike="noStrike" dirty="0">
                          <a:solidFill>
                            <a:srgbClr val="C00000"/>
                          </a:solidFill>
                          <a:effectLst/>
                          <a:latin typeface="Meiryo" charset="-128"/>
                          <a:ea typeface="Meiryo" charset="-128"/>
                          <a:cs typeface="Meiryo" charset="-128"/>
                        </a:rPr>
                        <a:t>.102</a:t>
                      </a:r>
                    </a:p>
                  </a:txBody>
                  <a:tcPr marL="4763" marR="4763" marT="4763" marB="0" anchor="ctr">
                    <a:noFill/>
                  </a:tcPr>
                </a:tc>
                <a:tc>
                  <a:txBody>
                    <a:bodyPr/>
                    <a:lstStyle/>
                    <a:p>
                      <a:pPr algn="ctr" fontAlgn="ctr"/>
                      <a:r>
                        <a:rPr lang="is-IS" sz="1100" b="0" i="0" u="none" strike="noStrike">
                          <a:solidFill>
                            <a:srgbClr val="C00000"/>
                          </a:solidFill>
                          <a:effectLst/>
                          <a:latin typeface="Meiryo" charset="-128"/>
                          <a:ea typeface="Meiryo" charset="-128"/>
                          <a:cs typeface="Meiryo" charset="-128"/>
                        </a:rPr>
                        <a:t>.148</a:t>
                      </a:r>
                    </a:p>
                  </a:txBody>
                  <a:tcPr marL="4763" marR="4763" marT="4763" marB="0" anchor="ctr">
                    <a:noFill/>
                  </a:tcPr>
                </a:tc>
              </a:tr>
              <a:tr h="264600">
                <a:tc>
                  <a:txBody>
                    <a:bodyPr/>
                    <a:lstStyle/>
                    <a:p>
                      <a:pPr lvl="1" algn="l" fontAlgn="ctr"/>
                      <a:r>
                        <a:rPr lang="en-US" altLang="ja-JP" sz="1200" b="0" i="0" u="none" strike="noStrike" baseline="0" dirty="0" smtClean="0">
                          <a:solidFill>
                            <a:schemeClr val="dk1"/>
                          </a:solidFill>
                          <a:effectLst/>
                          <a:latin typeface="Meiryo" charset="-128"/>
                          <a:ea typeface="Meiryo" charset="-128"/>
                          <a:cs typeface="Meiryo" charset="-128"/>
                        </a:rPr>
                        <a:t>Customary religious</a:t>
                      </a:r>
                      <a:endParaRPr lang="ja-JP" altLang="en-US" sz="1200" b="0" i="0" u="none" strike="noStrike" dirty="0">
                        <a:solidFill>
                          <a:srgbClr val="000000"/>
                        </a:solidFill>
                        <a:effectLst/>
                        <a:latin typeface="Meiryo" charset="-128"/>
                        <a:ea typeface="Meiryo" charset="-128"/>
                        <a:cs typeface="Meiryo" charset="-128"/>
                      </a:endParaRPr>
                    </a:p>
                  </a:txBody>
                  <a:tcPr marL="4763" marR="4763" marT="4763" marB="0" anchor="ctr">
                    <a:lnR w="12700" cap="flat" cmpd="sng" algn="ctr">
                      <a:solidFill>
                        <a:schemeClr val="tx1"/>
                      </a:solidFill>
                      <a:prstDash val="solid"/>
                      <a:round/>
                      <a:headEnd type="none" w="med" len="med"/>
                      <a:tailEnd type="none" w="med" len="med"/>
                    </a:lnR>
                    <a:solidFill>
                      <a:schemeClr val="bg2">
                        <a:lumMod val="20000"/>
                        <a:lumOff val="80000"/>
                      </a:schemeClr>
                    </a:solidFill>
                  </a:tcPr>
                </a:tc>
                <a:tc>
                  <a:txBody>
                    <a:bodyPr/>
                    <a:lstStyle/>
                    <a:p>
                      <a:pPr algn="r" fontAlgn="ctr"/>
                      <a:endParaRPr lang="ja-JP" altLang="en-US" sz="1100" b="0" i="0" u="none" strike="noStrike" dirty="0">
                        <a:solidFill>
                          <a:srgbClr val="000000"/>
                        </a:solidFill>
                        <a:effectLst/>
                        <a:latin typeface="Meiryo" charset="-128"/>
                        <a:ea typeface="Meiryo" charset="-128"/>
                        <a:cs typeface="Meiryo" charset="-128"/>
                      </a:endParaRPr>
                    </a:p>
                  </a:txBody>
                  <a:tcPr marL="4763" marR="4763" marT="4763" marB="0" anchor="ctr">
                    <a:lnL w="12700" cap="flat" cmpd="sng" algn="ctr">
                      <a:solidFill>
                        <a:schemeClr val="tx1"/>
                      </a:solidFill>
                      <a:prstDash val="solid"/>
                      <a:round/>
                      <a:headEnd type="none" w="med" len="med"/>
                      <a:tailEnd type="none" w="med" len="med"/>
                    </a:lnL>
                    <a:solidFill>
                      <a:schemeClr val="bg2">
                        <a:lumMod val="20000"/>
                        <a:lumOff val="80000"/>
                      </a:schemeClr>
                    </a:solidFill>
                  </a:tcPr>
                </a:tc>
                <a:tc>
                  <a:txBody>
                    <a:bodyPr/>
                    <a:lstStyle/>
                    <a:p>
                      <a:pPr algn="r" fontAlgn="ctr"/>
                      <a:endParaRPr lang="ja-JP" altLang="en-US" sz="1100" b="0" i="0" u="none" strike="noStrike">
                        <a:solidFill>
                          <a:srgbClr val="000000"/>
                        </a:solidFill>
                        <a:effectLst/>
                        <a:latin typeface="Meiryo" charset="-128"/>
                        <a:ea typeface="Meiryo" charset="-128"/>
                        <a:cs typeface="Meiryo" charset="-128"/>
                      </a:endParaRPr>
                    </a:p>
                  </a:txBody>
                  <a:tcPr marL="4763" marR="4763" marT="4763" marB="0" anchor="ctr">
                    <a:solidFill>
                      <a:schemeClr val="bg2">
                        <a:lumMod val="20000"/>
                        <a:lumOff val="80000"/>
                      </a:schemeClr>
                    </a:solidFill>
                  </a:tcPr>
                </a:tc>
                <a:tc>
                  <a:txBody>
                    <a:bodyPr/>
                    <a:lstStyle/>
                    <a:p>
                      <a:pPr algn="r" fontAlgn="ctr"/>
                      <a:endParaRPr lang="ja-JP" altLang="en-US" sz="1100" b="0" i="0" u="none" strike="noStrike">
                        <a:solidFill>
                          <a:srgbClr val="000000"/>
                        </a:solidFill>
                        <a:effectLst/>
                        <a:latin typeface="Meiryo" charset="-128"/>
                        <a:ea typeface="Meiryo" charset="-128"/>
                        <a:cs typeface="Meiryo" charset="-128"/>
                      </a:endParaRPr>
                    </a:p>
                  </a:txBody>
                  <a:tcPr marL="4763" marR="4763" marT="4763" marB="0" anchor="ctr">
                    <a:solidFill>
                      <a:schemeClr val="bg2">
                        <a:lumMod val="20000"/>
                        <a:lumOff val="80000"/>
                      </a:schemeClr>
                    </a:solidFill>
                  </a:tcPr>
                </a:tc>
                <a:tc>
                  <a:txBody>
                    <a:bodyPr/>
                    <a:lstStyle/>
                    <a:p>
                      <a:pPr algn="r" fontAlgn="ctr"/>
                      <a:endParaRPr lang="ja-JP" altLang="en-US" sz="1100" b="0" i="0" u="none" strike="noStrike">
                        <a:solidFill>
                          <a:srgbClr val="000000"/>
                        </a:solidFill>
                        <a:effectLst/>
                        <a:latin typeface="Meiryo" charset="-128"/>
                        <a:ea typeface="Meiryo" charset="-128"/>
                        <a:cs typeface="Meiryo" charset="-128"/>
                      </a:endParaRPr>
                    </a:p>
                  </a:txBody>
                  <a:tcPr marL="4763" marR="4763" marT="4763" marB="0" anchor="ctr">
                    <a:solidFill>
                      <a:schemeClr val="bg2">
                        <a:lumMod val="20000"/>
                        <a:lumOff val="80000"/>
                      </a:schemeClr>
                    </a:solidFill>
                  </a:tcPr>
                </a:tc>
                <a:tc>
                  <a:txBody>
                    <a:bodyPr/>
                    <a:lstStyle/>
                    <a:p>
                      <a:pPr algn="r" fontAlgn="ctr"/>
                      <a:endParaRPr lang="ja-JP" altLang="en-US" sz="1100" b="0" i="0" u="none" strike="noStrike">
                        <a:solidFill>
                          <a:srgbClr val="000000"/>
                        </a:solidFill>
                        <a:effectLst/>
                        <a:latin typeface="Meiryo" charset="-128"/>
                        <a:ea typeface="Meiryo" charset="-128"/>
                        <a:cs typeface="Meiryo" charset="-128"/>
                      </a:endParaRPr>
                    </a:p>
                  </a:txBody>
                  <a:tcPr marL="4763" marR="4763" marT="4763" marB="0" anchor="ctr">
                    <a:lnR w="12700" cap="flat" cmpd="sng" algn="ctr">
                      <a:solidFill>
                        <a:schemeClr val="tx1"/>
                      </a:solidFill>
                      <a:prstDash val="solid"/>
                      <a:round/>
                      <a:headEnd type="none" w="med" len="med"/>
                      <a:tailEnd type="none" w="med" len="med"/>
                    </a:lnR>
                    <a:solidFill>
                      <a:schemeClr val="bg2">
                        <a:lumMod val="20000"/>
                        <a:lumOff val="80000"/>
                      </a:schemeClr>
                    </a:solidFill>
                  </a:tcPr>
                </a:tc>
                <a:tc>
                  <a:txBody>
                    <a:bodyPr/>
                    <a:lstStyle/>
                    <a:p>
                      <a:pPr algn="r" fontAlgn="ctr"/>
                      <a:endParaRPr lang="ja-JP" altLang="en-US" sz="1100" b="0" i="0" u="none" strike="noStrike">
                        <a:solidFill>
                          <a:srgbClr val="000000"/>
                        </a:solidFill>
                        <a:effectLst/>
                        <a:latin typeface="Meiryo" charset="-128"/>
                        <a:ea typeface="Meiryo" charset="-128"/>
                        <a:cs typeface="Meiryo" charset="-128"/>
                      </a:endParaRPr>
                    </a:p>
                  </a:txBody>
                  <a:tcPr marL="4763" marR="4763" marT="4763" marB="0" anchor="ctr">
                    <a:lnL w="12700" cap="flat" cmpd="sng" algn="ctr">
                      <a:solidFill>
                        <a:schemeClr val="tx1"/>
                      </a:solidFill>
                      <a:prstDash val="solid"/>
                      <a:round/>
                      <a:headEnd type="none" w="med" len="med"/>
                      <a:tailEnd type="none" w="med" len="med"/>
                    </a:lnL>
                    <a:solidFill>
                      <a:schemeClr val="bg2">
                        <a:lumMod val="20000"/>
                        <a:lumOff val="80000"/>
                      </a:schemeClr>
                    </a:solidFill>
                  </a:tcPr>
                </a:tc>
                <a:tc>
                  <a:txBody>
                    <a:bodyPr/>
                    <a:lstStyle/>
                    <a:p>
                      <a:pPr algn="r" fontAlgn="ctr"/>
                      <a:endParaRPr lang="ja-JP" altLang="en-US" sz="900" b="0" i="0" u="none" strike="noStrike">
                        <a:solidFill>
                          <a:srgbClr val="000000"/>
                        </a:solidFill>
                        <a:effectLst/>
                        <a:latin typeface="Meiryo" charset="-128"/>
                        <a:ea typeface="Meiryo" charset="-128"/>
                        <a:cs typeface="Meiryo" charset="-128"/>
                      </a:endParaRPr>
                    </a:p>
                  </a:txBody>
                  <a:tcPr marL="4763" marR="4763" marT="4763" marB="0" anchor="ctr">
                    <a:solidFill>
                      <a:schemeClr val="bg2">
                        <a:lumMod val="20000"/>
                        <a:lumOff val="80000"/>
                      </a:schemeClr>
                    </a:solidFill>
                  </a:tcPr>
                </a:tc>
                <a:tc>
                  <a:txBody>
                    <a:bodyPr/>
                    <a:lstStyle/>
                    <a:p>
                      <a:pPr algn="r" fontAlgn="ctr"/>
                      <a:endParaRPr lang="ja-JP" altLang="en-US" sz="1100" b="0" i="0" u="none" strike="noStrike">
                        <a:solidFill>
                          <a:srgbClr val="000000"/>
                        </a:solidFill>
                        <a:effectLst/>
                        <a:latin typeface="Meiryo" charset="-128"/>
                        <a:ea typeface="Meiryo" charset="-128"/>
                        <a:cs typeface="Meiryo" charset="-128"/>
                      </a:endParaRPr>
                    </a:p>
                  </a:txBody>
                  <a:tcPr marL="4763" marR="4763" marT="4763" marB="0" anchor="ctr">
                    <a:solidFill>
                      <a:schemeClr val="bg2">
                        <a:lumMod val="20000"/>
                        <a:lumOff val="80000"/>
                      </a:schemeClr>
                    </a:solidFill>
                  </a:tcPr>
                </a:tc>
                <a:tc>
                  <a:txBody>
                    <a:bodyPr/>
                    <a:lstStyle/>
                    <a:p>
                      <a:pPr algn="r" fontAlgn="ctr"/>
                      <a:endParaRPr lang="ja-JP" altLang="en-US" sz="1100" b="0" i="0" u="none" strike="noStrike">
                        <a:solidFill>
                          <a:srgbClr val="000000"/>
                        </a:solidFill>
                        <a:effectLst/>
                        <a:latin typeface="Meiryo" charset="-128"/>
                        <a:ea typeface="Meiryo" charset="-128"/>
                        <a:cs typeface="Meiryo" charset="-128"/>
                      </a:endParaRPr>
                    </a:p>
                  </a:txBody>
                  <a:tcPr marL="4763" marR="4763" marT="4763" marB="0" anchor="ctr">
                    <a:solidFill>
                      <a:schemeClr val="bg2">
                        <a:lumMod val="20000"/>
                        <a:lumOff val="80000"/>
                      </a:schemeClr>
                    </a:solidFill>
                  </a:tcPr>
                </a:tc>
                <a:tc>
                  <a:txBody>
                    <a:bodyPr/>
                    <a:lstStyle/>
                    <a:p>
                      <a:pPr algn="r" fontAlgn="ctr"/>
                      <a:endParaRPr lang="ja-JP" altLang="en-US" sz="1100" b="0" i="0" u="none" strike="noStrike">
                        <a:solidFill>
                          <a:srgbClr val="000000"/>
                        </a:solidFill>
                        <a:effectLst/>
                        <a:latin typeface="Meiryo" charset="-128"/>
                        <a:ea typeface="Meiryo" charset="-128"/>
                        <a:cs typeface="Meiryo" charset="-128"/>
                      </a:endParaRPr>
                    </a:p>
                  </a:txBody>
                  <a:tcPr marL="4763" marR="4763" marT="4763" marB="0" anchor="ctr">
                    <a:lnR w="12700" cap="flat" cmpd="sng" algn="ctr">
                      <a:solidFill>
                        <a:schemeClr val="tx1"/>
                      </a:solidFill>
                      <a:prstDash val="solid"/>
                      <a:round/>
                      <a:headEnd type="none" w="med" len="med"/>
                      <a:tailEnd type="none" w="med" len="med"/>
                    </a:lnR>
                    <a:solidFill>
                      <a:schemeClr val="bg2">
                        <a:lumMod val="20000"/>
                        <a:lumOff val="80000"/>
                      </a:schemeClr>
                    </a:solidFill>
                  </a:tcPr>
                </a:tc>
                <a:tc>
                  <a:txBody>
                    <a:bodyPr/>
                    <a:lstStyle/>
                    <a:p>
                      <a:pPr algn="r" fontAlgn="ctr"/>
                      <a:endParaRPr lang="ja-JP" altLang="en-US" sz="1100" b="0" i="0" u="none" strike="noStrike" dirty="0">
                        <a:solidFill>
                          <a:srgbClr val="000000"/>
                        </a:solidFill>
                        <a:effectLst/>
                        <a:latin typeface="Meiryo" charset="-128"/>
                        <a:ea typeface="Meiryo" charset="-128"/>
                        <a:cs typeface="Meiryo" charset="-128"/>
                      </a:endParaRPr>
                    </a:p>
                  </a:txBody>
                  <a:tcPr marL="4763" marR="4763" marT="4763" marB="0" anchor="ctr">
                    <a:lnL w="12700" cap="flat" cmpd="sng" algn="ctr">
                      <a:solidFill>
                        <a:schemeClr val="tx1"/>
                      </a:solidFill>
                      <a:prstDash val="solid"/>
                      <a:round/>
                      <a:headEnd type="none" w="med" len="med"/>
                      <a:tailEnd type="none" w="med" len="med"/>
                    </a:lnL>
                    <a:solidFill>
                      <a:schemeClr val="bg2">
                        <a:lumMod val="20000"/>
                        <a:lumOff val="80000"/>
                      </a:schemeClr>
                    </a:solidFill>
                  </a:tcPr>
                </a:tc>
                <a:tc>
                  <a:txBody>
                    <a:bodyPr/>
                    <a:lstStyle/>
                    <a:p>
                      <a:pPr algn="r" fontAlgn="ctr"/>
                      <a:endParaRPr lang="ja-JP" altLang="en-US" sz="900" b="0" i="0" u="none" strike="noStrike" dirty="0">
                        <a:solidFill>
                          <a:srgbClr val="000000"/>
                        </a:solidFill>
                        <a:effectLst/>
                        <a:latin typeface="Meiryo" charset="-128"/>
                        <a:ea typeface="Meiryo" charset="-128"/>
                        <a:cs typeface="Meiryo" charset="-128"/>
                      </a:endParaRPr>
                    </a:p>
                  </a:txBody>
                  <a:tcPr marL="4763" marR="4763" marT="4763" marB="0" anchor="ctr">
                    <a:solidFill>
                      <a:schemeClr val="bg2">
                        <a:lumMod val="20000"/>
                        <a:lumOff val="80000"/>
                      </a:schemeClr>
                    </a:solidFill>
                  </a:tcPr>
                </a:tc>
                <a:tc>
                  <a:txBody>
                    <a:bodyPr/>
                    <a:lstStyle/>
                    <a:p>
                      <a:pPr algn="r" fontAlgn="ctr"/>
                      <a:endParaRPr lang="ja-JP" altLang="en-US" sz="1100" b="0" i="0" u="none" strike="noStrike">
                        <a:solidFill>
                          <a:srgbClr val="000000"/>
                        </a:solidFill>
                        <a:effectLst/>
                        <a:latin typeface="Meiryo" charset="-128"/>
                        <a:ea typeface="Meiryo" charset="-128"/>
                        <a:cs typeface="Meiryo" charset="-128"/>
                      </a:endParaRPr>
                    </a:p>
                  </a:txBody>
                  <a:tcPr marL="4763" marR="4763" marT="4763" marB="0" anchor="ctr">
                    <a:solidFill>
                      <a:schemeClr val="bg2">
                        <a:lumMod val="20000"/>
                        <a:lumOff val="80000"/>
                      </a:schemeClr>
                    </a:solidFill>
                  </a:tcPr>
                </a:tc>
                <a:tc>
                  <a:txBody>
                    <a:bodyPr/>
                    <a:lstStyle/>
                    <a:p>
                      <a:pPr algn="r" fontAlgn="ctr"/>
                      <a:endParaRPr lang="ja-JP" altLang="en-US" sz="1100" b="0" i="0" u="none" strike="noStrike">
                        <a:solidFill>
                          <a:srgbClr val="000000"/>
                        </a:solidFill>
                        <a:effectLst/>
                        <a:latin typeface="Meiryo" charset="-128"/>
                        <a:ea typeface="Meiryo" charset="-128"/>
                        <a:cs typeface="Meiryo" charset="-128"/>
                      </a:endParaRPr>
                    </a:p>
                  </a:txBody>
                  <a:tcPr marL="4763" marR="4763" marT="4763" marB="0" anchor="ctr">
                    <a:solidFill>
                      <a:schemeClr val="bg2">
                        <a:lumMod val="20000"/>
                        <a:lumOff val="80000"/>
                      </a:schemeClr>
                    </a:solidFill>
                  </a:tcPr>
                </a:tc>
                <a:tc>
                  <a:txBody>
                    <a:bodyPr/>
                    <a:lstStyle/>
                    <a:p>
                      <a:pPr algn="r" fontAlgn="ctr"/>
                      <a:endParaRPr lang="ja-JP" altLang="en-US" sz="1100" b="0" i="0" u="none" strike="noStrike">
                        <a:solidFill>
                          <a:srgbClr val="000000"/>
                        </a:solidFill>
                        <a:effectLst/>
                        <a:latin typeface="Meiryo" charset="-128"/>
                        <a:ea typeface="Meiryo" charset="-128"/>
                        <a:cs typeface="Meiryo" charset="-128"/>
                      </a:endParaRPr>
                    </a:p>
                  </a:txBody>
                  <a:tcPr marL="4763" marR="4763" marT="4763" marB="0" anchor="ctr">
                    <a:solidFill>
                      <a:schemeClr val="bg2">
                        <a:lumMod val="20000"/>
                        <a:lumOff val="80000"/>
                      </a:schemeClr>
                    </a:solidFill>
                  </a:tcPr>
                </a:tc>
                <a:tc>
                  <a:txBody>
                    <a:bodyPr/>
                    <a:lstStyle/>
                    <a:p>
                      <a:pPr algn="r" fontAlgn="ctr"/>
                      <a:endParaRPr lang="ja-JP" altLang="en-US" sz="1100" b="0" i="0" u="none" strike="noStrike" dirty="0">
                        <a:solidFill>
                          <a:srgbClr val="000000"/>
                        </a:solidFill>
                        <a:effectLst/>
                        <a:latin typeface="Meiryo" charset="-128"/>
                        <a:ea typeface="Meiryo" charset="-128"/>
                        <a:cs typeface="Meiryo" charset="-128"/>
                      </a:endParaRPr>
                    </a:p>
                  </a:txBody>
                  <a:tcPr marL="4763" marR="4763" marT="4763" marB="0" anchor="ctr">
                    <a:lnR w="12700" cap="flat" cmpd="sng" algn="ctr">
                      <a:solidFill>
                        <a:schemeClr val="tx1"/>
                      </a:solidFill>
                      <a:prstDash val="solid"/>
                      <a:round/>
                      <a:headEnd type="none" w="med" len="med"/>
                      <a:tailEnd type="none" w="med" len="med"/>
                    </a:lnR>
                    <a:solidFill>
                      <a:schemeClr val="bg2">
                        <a:lumMod val="20000"/>
                        <a:lumOff val="80000"/>
                      </a:schemeClr>
                    </a:solidFill>
                  </a:tcPr>
                </a:tc>
                <a:tc>
                  <a:txBody>
                    <a:bodyPr/>
                    <a:lstStyle/>
                    <a:p>
                      <a:pPr algn="ctr" fontAlgn="ctr"/>
                      <a:r>
                        <a:rPr lang="is-IS" sz="1100" b="0" i="0" u="none" strike="noStrike" dirty="0">
                          <a:solidFill>
                            <a:srgbClr val="C00000"/>
                          </a:solidFill>
                          <a:effectLst/>
                          <a:latin typeface="Meiryo" charset="-128"/>
                          <a:ea typeface="Meiryo" charset="-128"/>
                          <a:cs typeface="Meiryo" charset="-128"/>
                        </a:rPr>
                        <a:t>.472</a:t>
                      </a:r>
                    </a:p>
                  </a:txBody>
                  <a:tcPr marL="4763" marR="4763" marT="4763" marB="0" anchor="ctr">
                    <a:lnL w="12700" cap="flat" cmpd="sng" algn="ctr">
                      <a:solidFill>
                        <a:schemeClr val="tx1"/>
                      </a:solidFill>
                      <a:prstDash val="solid"/>
                      <a:round/>
                      <a:headEnd type="none" w="med" len="med"/>
                      <a:tailEnd type="none" w="med" len="med"/>
                    </a:lnL>
                    <a:solidFill>
                      <a:schemeClr val="bg2">
                        <a:lumMod val="20000"/>
                        <a:lumOff val="80000"/>
                      </a:schemeClr>
                    </a:solidFill>
                  </a:tcPr>
                </a:tc>
                <a:tc>
                  <a:txBody>
                    <a:bodyPr/>
                    <a:lstStyle/>
                    <a:p>
                      <a:pPr algn="ctr" fontAlgn="ctr"/>
                      <a:r>
                        <a:rPr lang="en-US" sz="800" b="0" i="0" u="none" strike="noStrike" dirty="0">
                          <a:solidFill>
                            <a:srgbClr val="C00000"/>
                          </a:solidFill>
                          <a:effectLst/>
                          <a:latin typeface="Meiryo" charset="-128"/>
                          <a:ea typeface="Meiryo" charset="-128"/>
                          <a:cs typeface="Meiryo" charset="-128"/>
                        </a:rPr>
                        <a:t>**</a:t>
                      </a:r>
                    </a:p>
                  </a:txBody>
                  <a:tcPr marL="4763" marR="4763" marT="4763" marB="0" anchor="ctr">
                    <a:solidFill>
                      <a:schemeClr val="bg2">
                        <a:lumMod val="20000"/>
                        <a:lumOff val="80000"/>
                      </a:schemeClr>
                    </a:solidFill>
                  </a:tcPr>
                </a:tc>
                <a:tc>
                  <a:txBody>
                    <a:bodyPr/>
                    <a:lstStyle/>
                    <a:p>
                      <a:pPr algn="ctr" fontAlgn="ctr"/>
                      <a:r>
                        <a:rPr lang="is-IS" sz="1100" b="0" i="0" u="none" strike="noStrike" dirty="0">
                          <a:solidFill>
                            <a:srgbClr val="C00000"/>
                          </a:solidFill>
                          <a:effectLst/>
                          <a:latin typeface="Meiryo" charset="-128"/>
                          <a:ea typeface="Meiryo" charset="-128"/>
                          <a:cs typeface="Meiryo" charset="-128"/>
                        </a:rPr>
                        <a:t>.200</a:t>
                      </a:r>
                    </a:p>
                  </a:txBody>
                  <a:tcPr marL="4763" marR="4763" marT="4763" marB="0" anchor="ctr">
                    <a:solidFill>
                      <a:schemeClr val="bg2">
                        <a:lumMod val="20000"/>
                        <a:lumOff val="80000"/>
                      </a:schemeClr>
                    </a:solidFill>
                  </a:tcPr>
                </a:tc>
                <a:tc>
                  <a:txBody>
                    <a:bodyPr/>
                    <a:lstStyle/>
                    <a:p>
                      <a:pPr algn="ctr" fontAlgn="ctr"/>
                      <a:r>
                        <a:rPr lang="is-IS" sz="1100" b="0" i="0" u="none" strike="noStrike" dirty="0">
                          <a:solidFill>
                            <a:srgbClr val="C00000"/>
                          </a:solidFill>
                          <a:effectLst/>
                          <a:latin typeface="Meiryo" charset="-128"/>
                          <a:ea typeface="Meiryo" charset="-128"/>
                          <a:cs typeface="Meiryo" charset="-128"/>
                        </a:rPr>
                        <a:t>.090</a:t>
                      </a:r>
                    </a:p>
                  </a:txBody>
                  <a:tcPr marL="4763" marR="4763" marT="4763" marB="0" anchor="ctr">
                    <a:solidFill>
                      <a:schemeClr val="bg2">
                        <a:lumMod val="20000"/>
                        <a:lumOff val="80000"/>
                      </a:schemeClr>
                    </a:solidFill>
                  </a:tcPr>
                </a:tc>
              </a:tr>
              <a:tr h="264600">
                <a:tc>
                  <a:txBody>
                    <a:bodyPr/>
                    <a:lstStyle/>
                    <a:p>
                      <a:pPr lvl="1" algn="l" fontAlgn="ctr"/>
                      <a:r>
                        <a:rPr lang="en-US" altLang="ja-JP" sz="1200" b="0" i="0" u="none" strike="noStrike" dirty="0" smtClean="0">
                          <a:solidFill>
                            <a:srgbClr val="000000"/>
                          </a:solidFill>
                          <a:effectLst/>
                          <a:latin typeface="Meiryo" charset="-128"/>
                          <a:ea typeface="Meiryo" charset="-128"/>
                          <a:cs typeface="Meiryo" charset="-128"/>
                        </a:rPr>
                        <a:t>Institutional</a:t>
                      </a:r>
                      <a:r>
                        <a:rPr lang="en-US" altLang="ja-JP" sz="1200" b="0" i="0" u="none" strike="noStrike" baseline="0" dirty="0" smtClean="0">
                          <a:solidFill>
                            <a:srgbClr val="000000"/>
                          </a:solidFill>
                          <a:effectLst/>
                          <a:latin typeface="Meiryo" charset="-128"/>
                          <a:ea typeface="Meiryo" charset="-128"/>
                          <a:cs typeface="Meiryo" charset="-128"/>
                        </a:rPr>
                        <a:t> religious</a:t>
                      </a:r>
                      <a:endParaRPr lang="ja-JP" altLang="en-US" sz="1200" b="0" i="0" u="none" strike="noStrike" dirty="0">
                        <a:solidFill>
                          <a:srgbClr val="000000"/>
                        </a:solidFill>
                        <a:effectLst/>
                        <a:latin typeface="Meiryo" charset="-128"/>
                        <a:ea typeface="Meiryo" charset="-128"/>
                        <a:cs typeface="Meiryo" charset="-128"/>
                      </a:endParaRPr>
                    </a:p>
                  </a:txBody>
                  <a:tcPr marL="4763" marR="4763" marT="4763" marB="0" anchor="ctr">
                    <a:lnR w="12700" cap="flat" cmpd="sng" algn="ctr">
                      <a:solidFill>
                        <a:schemeClr val="tx1"/>
                      </a:solidFill>
                      <a:prstDash val="solid"/>
                      <a:round/>
                      <a:headEnd type="none" w="med" len="med"/>
                      <a:tailEnd type="none" w="med" len="med"/>
                    </a:lnR>
                    <a:solidFill>
                      <a:schemeClr val="bg2">
                        <a:lumMod val="20000"/>
                        <a:lumOff val="80000"/>
                      </a:schemeClr>
                    </a:solidFill>
                  </a:tcPr>
                </a:tc>
                <a:tc>
                  <a:txBody>
                    <a:bodyPr/>
                    <a:lstStyle/>
                    <a:p>
                      <a:pPr algn="r" fontAlgn="ctr"/>
                      <a:endParaRPr lang="ja-JP" altLang="en-US" sz="1100" b="0" i="0" u="none" strike="noStrike" dirty="0">
                        <a:solidFill>
                          <a:srgbClr val="000000"/>
                        </a:solidFill>
                        <a:effectLst/>
                        <a:latin typeface="Meiryo" charset="-128"/>
                        <a:ea typeface="Meiryo" charset="-128"/>
                        <a:cs typeface="Meiryo" charset="-128"/>
                      </a:endParaRPr>
                    </a:p>
                  </a:txBody>
                  <a:tcPr marL="4763" marR="4763" marT="4763" marB="0" anchor="ctr">
                    <a:lnL w="12700" cap="flat" cmpd="sng" algn="ctr">
                      <a:solidFill>
                        <a:schemeClr val="tx1"/>
                      </a:solidFill>
                      <a:prstDash val="solid"/>
                      <a:round/>
                      <a:headEnd type="none" w="med" len="med"/>
                      <a:tailEnd type="none" w="med" len="med"/>
                    </a:lnL>
                    <a:solidFill>
                      <a:schemeClr val="bg2">
                        <a:lumMod val="20000"/>
                        <a:lumOff val="80000"/>
                      </a:schemeClr>
                    </a:solidFill>
                  </a:tcPr>
                </a:tc>
                <a:tc>
                  <a:txBody>
                    <a:bodyPr/>
                    <a:lstStyle/>
                    <a:p>
                      <a:pPr algn="r" fontAlgn="ctr"/>
                      <a:endParaRPr lang="ja-JP" altLang="en-US" sz="1100" b="0" i="0" u="none" strike="noStrike" dirty="0">
                        <a:solidFill>
                          <a:srgbClr val="000000"/>
                        </a:solidFill>
                        <a:effectLst/>
                        <a:latin typeface="Meiryo" charset="-128"/>
                        <a:ea typeface="Meiryo" charset="-128"/>
                        <a:cs typeface="Meiryo" charset="-128"/>
                      </a:endParaRPr>
                    </a:p>
                  </a:txBody>
                  <a:tcPr marL="4763" marR="4763" marT="4763" marB="0" anchor="ctr">
                    <a:solidFill>
                      <a:schemeClr val="bg2">
                        <a:lumMod val="20000"/>
                        <a:lumOff val="80000"/>
                      </a:schemeClr>
                    </a:solidFill>
                  </a:tcPr>
                </a:tc>
                <a:tc>
                  <a:txBody>
                    <a:bodyPr/>
                    <a:lstStyle/>
                    <a:p>
                      <a:pPr algn="r" fontAlgn="ctr"/>
                      <a:endParaRPr lang="ja-JP" altLang="en-US" sz="1100" b="0" i="0" u="none" strike="noStrike">
                        <a:solidFill>
                          <a:srgbClr val="000000"/>
                        </a:solidFill>
                        <a:effectLst/>
                        <a:latin typeface="Meiryo" charset="-128"/>
                        <a:ea typeface="Meiryo" charset="-128"/>
                        <a:cs typeface="Meiryo" charset="-128"/>
                      </a:endParaRPr>
                    </a:p>
                  </a:txBody>
                  <a:tcPr marL="4763" marR="4763" marT="4763" marB="0" anchor="ctr">
                    <a:solidFill>
                      <a:schemeClr val="bg2">
                        <a:lumMod val="20000"/>
                        <a:lumOff val="80000"/>
                      </a:schemeClr>
                    </a:solidFill>
                  </a:tcPr>
                </a:tc>
                <a:tc>
                  <a:txBody>
                    <a:bodyPr/>
                    <a:lstStyle/>
                    <a:p>
                      <a:pPr algn="r" fontAlgn="ctr"/>
                      <a:endParaRPr lang="ja-JP" altLang="en-US" sz="1100" b="0" i="0" u="none" strike="noStrike" dirty="0">
                        <a:solidFill>
                          <a:srgbClr val="000000"/>
                        </a:solidFill>
                        <a:effectLst/>
                        <a:latin typeface="Meiryo" charset="-128"/>
                        <a:ea typeface="Meiryo" charset="-128"/>
                        <a:cs typeface="Meiryo" charset="-128"/>
                      </a:endParaRPr>
                    </a:p>
                  </a:txBody>
                  <a:tcPr marL="4763" marR="4763" marT="4763" marB="0" anchor="ctr">
                    <a:solidFill>
                      <a:schemeClr val="bg2">
                        <a:lumMod val="20000"/>
                        <a:lumOff val="80000"/>
                      </a:schemeClr>
                    </a:solidFill>
                  </a:tcPr>
                </a:tc>
                <a:tc>
                  <a:txBody>
                    <a:bodyPr/>
                    <a:lstStyle/>
                    <a:p>
                      <a:pPr algn="r" fontAlgn="ctr"/>
                      <a:endParaRPr lang="ja-JP" altLang="en-US" sz="1100" b="0" i="0" u="none" strike="noStrike" dirty="0">
                        <a:solidFill>
                          <a:srgbClr val="000000"/>
                        </a:solidFill>
                        <a:effectLst/>
                        <a:latin typeface="Meiryo" charset="-128"/>
                        <a:ea typeface="Meiryo" charset="-128"/>
                        <a:cs typeface="Meiryo" charset="-128"/>
                      </a:endParaRPr>
                    </a:p>
                  </a:txBody>
                  <a:tcPr marL="4763" marR="4763" marT="4763" marB="0" anchor="ctr">
                    <a:lnR w="12700" cap="flat" cmpd="sng" algn="ctr">
                      <a:solidFill>
                        <a:schemeClr val="tx1"/>
                      </a:solidFill>
                      <a:prstDash val="solid"/>
                      <a:round/>
                      <a:headEnd type="none" w="med" len="med"/>
                      <a:tailEnd type="none" w="med" len="med"/>
                    </a:lnR>
                    <a:solidFill>
                      <a:schemeClr val="bg2">
                        <a:lumMod val="20000"/>
                        <a:lumOff val="80000"/>
                      </a:schemeClr>
                    </a:solidFill>
                  </a:tcPr>
                </a:tc>
                <a:tc>
                  <a:txBody>
                    <a:bodyPr/>
                    <a:lstStyle/>
                    <a:p>
                      <a:pPr algn="r" fontAlgn="ctr"/>
                      <a:endParaRPr lang="ja-JP" altLang="en-US" sz="1100" b="0" i="0" u="none" strike="noStrike" dirty="0">
                        <a:solidFill>
                          <a:srgbClr val="000000"/>
                        </a:solidFill>
                        <a:effectLst/>
                        <a:latin typeface="Meiryo" charset="-128"/>
                        <a:ea typeface="Meiryo" charset="-128"/>
                        <a:cs typeface="Meiryo" charset="-128"/>
                      </a:endParaRPr>
                    </a:p>
                  </a:txBody>
                  <a:tcPr marL="4763" marR="4763" marT="4763" marB="0" anchor="ctr">
                    <a:lnL w="12700" cap="flat" cmpd="sng" algn="ctr">
                      <a:solidFill>
                        <a:schemeClr val="tx1"/>
                      </a:solidFill>
                      <a:prstDash val="solid"/>
                      <a:round/>
                      <a:headEnd type="none" w="med" len="med"/>
                      <a:tailEnd type="none" w="med" len="med"/>
                    </a:lnL>
                    <a:solidFill>
                      <a:schemeClr val="bg2">
                        <a:lumMod val="20000"/>
                        <a:lumOff val="80000"/>
                      </a:schemeClr>
                    </a:solidFill>
                  </a:tcPr>
                </a:tc>
                <a:tc>
                  <a:txBody>
                    <a:bodyPr/>
                    <a:lstStyle/>
                    <a:p>
                      <a:pPr algn="r" fontAlgn="ctr"/>
                      <a:endParaRPr lang="ja-JP" altLang="en-US" sz="900" b="0" i="0" u="none" strike="noStrike" dirty="0">
                        <a:solidFill>
                          <a:srgbClr val="000000"/>
                        </a:solidFill>
                        <a:effectLst/>
                        <a:latin typeface="Meiryo" charset="-128"/>
                        <a:ea typeface="Meiryo" charset="-128"/>
                        <a:cs typeface="Meiryo" charset="-128"/>
                      </a:endParaRPr>
                    </a:p>
                  </a:txBody>
                  <a:tcPr marL="4763" marR="4763" marT="4763" marB="0" anchor="ctr">
                    <a:solidFill>
                      <a:schemeClr val="bg2">
                        <a:lumMod val="20000"/>
                        <a:lumOff val="80000"/>
                      </a:schemeClr>
                    </a:solidFill>
                  </a:tcPr>
                </a:tc>
                <a:tc>
                  <a:txBody>
                    <a:bodyPr/>
                    <a:lstStyle/>
                    <a:p>
                      <a:pPr algn="r" fontAlgn="ctr"/>
                      <a:endParaRPr lang="ja-JP" altLang="en-US" sz="1100" b="0" i="0" u="none" strike="noStrike" dirty="0">
                        <a:solidFill>
                          <a:srgbClr val="000000"/>
                        </a:solidFill>
                        <a:effectLst/>
                        <a:latin typeface="Meiryo" charset="-128"/>
                        <a:ea typeface="Meiryo" charset="-128"/>
                        <a:cs typeface="Meiryo" charset="-128"/>
                      </a:endParaRPr>
                    </a:p>
                  </a:txBody>
                  <a:tcPr marL="4763" marR="4763" marT="4763" marB="0" anchor="ctr">
                    <a:solidFill>
                      <a:schemeClr val="bg2">
                        <a:lumMod val="20000"/>
                        <a:lumOff val="80000"/>
                      </a:schemeClr>
                    </a:solidFill>
                  </a:tcPr>
                </a:tc>
                <a:tc>
                  <a:txBody>
                    <a:bodyPr/>
                    <a:lstStyle/>
                    <a:p>
                      <a:pPr algn="r" fontAlgn="ctr"/>
                      <a:endParaRPr lang="ja-JP" altLang="en-US" sz="1100" b="0" i="0" u="none" strike="noStrike" dirty="0">
                        <a:solidFill>
                          <a:srgbClr val="000000"/>
                        </a:solidFill>
                        <a:effectLst/>
                        <a:latin typeface="Meiryo" charset="-128"/>
                        <a:ea typeface="Meiryo" charset="-128"/>
                        <a:cs typeface="Meiryo" charset="-128"/>
                      </a:endParaRPr>
                    </a:p>
                  </a:txBody>
                  <a:tcPr marL="4763" marR="4763" marT="4763" marB="0" anchor="ctr">
                    <a:solidFill>
                      <a:schemeClr val="bg2">
                        <a:lumMod val="20000"/>
                        <a:lumOff val="80000"/>
                      </a:schemeClr>
                    </a:solidFill>
                  </a:tcPr>
                </a:tc>
                <a:tc>
                  <a:txBody>
                    <a:bodyPr/>
                    <a:lstStyle/>
                    <a:p>
                      <a:pPr algn="r" fontAlgn="ctr"/>
                      <a:endParaRPr lang="ja-JP" altLang="en-US" sz="1100" b="0" i="0" u="none" strike="noStrike" dirty="0">
                        <a:solidFill>
                          <a:srgbClr val="000000"/>
                        </a:solidFill>
                        <a:effectLst/>
                        <a:latin typeface="Meiryo" charset="-128"/>
                        <a:ea typeface="Meiryo" charset="-128"/>
                        <a:cs typeface="Meiryo" charset="-128"/>
                      </a:endParaRPr>
                    </a:p>
                  </a:txBody>
                  <a:tcPr marL="4763" marR="4763" marT="4763" marB="0" anchor="ctr">
                    <a:lnR w="12700" cap="flat" cmpd="sng" algn="ctr">
                      <a:solidFill>
                        <a:schemeClr val="tx1"/>
                      </a:solidFill>
                      <a:prstDash val="solid"/>
                      <a:round/>
                      <a:headEnd type="none" w="med" len="med"/>
                      <a:tailEnd type="none" w="med" len="med"/>
                    </a:lnR>
                    <a:solidFill>
                      <a:schemeClr val="bg2">
                        <a:lumMod val="20000"/>
                        <a:lumOff val="80000"/>
                      </a:schemeClr>
                    </a:solidFill>
                  </a:tcPr>
                </a:tc>
                <a:tc>
                  <a:txBody>
                    <a:bodyPr/>
                    <a:lstStyle/>
                    <a:p>
                      <a:pPr algn="r" fontAlgn="ctr"/>
                      <a:endParaRPr lang="ja-JP" altLang="en-US" sz="1100" b="0" i="0" u="none" strike="noStrike" dirty="0">
                        <a:solidFill>
                          <a:srgbClr val="000000"/>
                        </a:solidFill>
                        <a:effectLst/>
                        <a:latin typeface="Meiryo" charset="-128"/>
                        <a:ea typeface="Meiryo" charset="-128"/>
                        <a:cs typeface="Meiryo" charset="-128"/>
                      </a:endParaRPr>
                    </a:p>
                  </a:txBody>
                  <a:tcPr marL="4763" marR="4763" marT="4763" marB="0" anchor="ctr">
                    <a:lnL w="12700" cap="flat" cmpd="sng" algn="ctr">
                      <a:solidFill>
                        <a:schemeClr val="tx1"/>
                      </a:solidFill>
                      <a:prstDash val="solid"/>
                      <a:round/>
                      <a:headEnd type="none" w="med" len="med"/>
                      <a:tailEnd type="none" w="med" len="med"/>
                    </a:lnL>
                    <a:solidFill>
                      <a:schemeClr val="bg2">
                        <a:lumMod val="20000"/>
                        <a:lumOff val="80000"/>
                      </a:schemeClr>
                    </a:solidFill>
                  </a:tcPr>
                </a:tc>
                <a:tc>
                  <a:txBody>
                    <a:bodyPr/>
                    <a:lstStyle/>
                    <a:p>
                      <a:pPr algn="r" fontAlgn="ctr"/>
                      <a:endParaRPr lang="ja-JP" altLang="en-US" sz="1100" b="0" i="0" u="none" strike="noStrike" dirty="0">
                        <a:solidFill>
                          <a:srgbClr val="000000"/>
                        </a:solidFill>
                        <a:effectLst/>
                        <a:latin typeface="Meiryo" charset="-128"/>
                        <a:ea typeface="Meiryo" charset="-128"/>
                        <a:cs typeface="Meiryo" charset="-128"/>
                      </a:endParaRPr>
                    </a:p>
                  </a:txBody>
                  <a:tcPr marL="4763" marR="4763" marT="4763" marB="0" anchor="ctr">
                    <a:solidFill>
                      <a:schemeClr val="bg2">
                        <a:lumMod val="20000"/>
                        <a:lumOff val="80000"/>
                      </a:schemeClr>
                    </a:solidFill>
                  </a:tcPr>
                </a:tc>
                <a:tc>
                  <a:txBody>
                    <a:bodyPr/>
                    <a:lstStyle/>
                    <a:p>
                      <a:pPr algn="r" fontAlgn="ctr"/>
                      <a:endParaRPr lang="ja-JP" altLang="en-US" sz="1100" b="0" i="0" u="none" strike="noStrike" dirty="0">
                        <a:solidFill>
                          <a:srgbClr val="000000"/>
                        </a:solidFill>
                        <a:effectLst/>
                        <a:latin typeface="Meiryo" charset="-128"/>
                        <a:ea typeface="Meiryo" charset="-128"/>
                        <a:cs typeface="Meiryo" charset="-128"/>
                      </a:endParaRPr>
                    </a:p>
                  </a:txBody>
                  <a:tcPr marL="4763" marR="4763" marT="4763" marB="0" anchor="ctr">
                    <a:solidFill>
                      <a:schemeClr val="bg2">
                        <a:lumMod val="20000"/>
                        <a:lumOff val="80000"/>
                      </a:schemeClr>
                    </a:solidFill>
                  </a:tcPr>
                </a:tc>
                <a:tc>
                  <a:txBody>
                    <a:bodyPr/>
                    <a:lstStyle/>
                    <a:p>
                      <a:pPr algn="r" fontAlgn="ctr"/>
                      <a:endParaRPr lang="ja-JP" altLang="en-US" sz="1100" b="0" i="0" u="none" strike="noStrike" dirty="0">
                        <a:solidFill>
                          <a:srgbClr val="000000"/>
                        </a:solidFill>
                        <a:effectLst/>
                        <a:latin typeface="Meiryo" charset="-128"/>
                        <a:ea typeface="Meiryo" charset="-128"/>
                        <a:cs typeface="Meiryo" charset="-128"/>
                      </a:endParaRPr>
                    </a:p>
                  </a:txBody>
                  <a:tcPr marL="4763" marR="4763" marT="4763" marB="0" anchor="ctr">
                    <a:solidFill>
                      <a:schemeClr val="bg2">
                        <a:lumMod val="20000"/>
                        <a:lumOff val="80000"/>
                      </a:schemeClr>
                    </a:solidFill>
                  </a:tcPr>
                </a:tc>
                <a:tc>
                  <a:txBody>
                    <a:bodyPr/>
                    <a:lstStyle/>
                    <a:p>
                      <a:pPr algn="r" fontAlgn="ctr"/>
                      <a:endParaRPr lang="ja-JP" altLang="en-US" sz="1100" b="0" i="0" u="none" strike="noStrike" dirty="0">
                        <a:solidFill>
                          <a:srgbClr val="000000"/>
                        </a:solidFill>
                        <a:effectLst/>
                        <a:latin typeface="Meiryo" charset="-128"/>
                        <a:ea typeface="Meiryo" charset="-128"/>
                        <a:cs typeface="Meiryo" charset="-128"/>
                      </a:endParaRPr>
                    </a:p>
                  </a:txBody>
                  <a:tcPr marL="4763" marR="4763" marT="4763" marB="0" anchor="ctr">
                    <a:solidFill>
                      <a:schemeClr val="bg2">
                        <a:lumMod val="20000"/>
                        <a:lumOff val="80000"/>
                      </a:schemeClr>
                    </a:solidFill>
                  </a:tcPr>
                </a:tc>
                <a:tc>
                  <a:txBody>
                    <a:bodyPr/>
                    <a:lstStyle/>
                    <a:p>
                      <a:pPr algn="r" fontAlgn="ctr"/>
                      <a:endParaRPr lang="ja-JP" altLang="en-US" sz="1100" b="0" i="0" u="none" strike="noStrike" dirty="0">
                        <a:solidFill>
                          <a:srgbClr val="000000"/>
                        </a:solidFill>
                        <a:effectLst/>
                        <a:latin typeface="Meiryo" charset="-128"/>
                        <a:ea typeface="Meiryo" charset="-128"/>
                        <a:cs typeface="Meiryo" charset="-128"/>
                      </a:endParaRPr>
                    </a:p>
                  </a:txBody>
                  <a:tcPr marL="4763" marR="4763" marT="4763" marB="0" anchor="ctr">
                    <a:lnR w="12700" cap="flat" cmpd="sng" algn="ctr">
                      <a:solidFill>
                        <a:schemeClr val="tx1"/>
                      </a:solidFill>
                      <a:prstDash val="solid"/>
                      <a:round/>
                      <a:headEnd type="none" w="med" len="med"/>
                      <a:tailEnd type="none" w="med" len="med"/>
                    </a:lnR>
                    <a:solidFill>
                      <a:schemeClr val="bg2">
                        <a:lumMod val="20000"/>
                        <a:lumOff val="80000"/>
                      </a:schemeClr>
                    </a:solidFill>
                  </a:tcPr>
                </a:tc>
                <a:tc>
                  <a:txBody>
                    <a:bodyPr/>
                    <a:lstStyle/>
                    <a:p>
                      <a:pPr algn="ctr" fontAlgn="ctr"/>
                      <a:r>
                        <a:rPr lang="fi-FI" sz="1100" b="0" i="0" u="none" strike="noStrike" dirty="0">
                          <a:solidFill>
                            <a:srgbClr val="C00000"/>
                          </a:solidFill>
                          <a:effectLst/>
                          <a:latin typeface="Meiryo" charset="-128"/>
                          <a:ea typeface="Meiryo" charset="-128"/>
                          <a:cs typeface="Meiryo" charset="-128"/>
                        </a:rPr>
                        <a:t>.418</a:t>
                      </a:r>
                    </a:p>
                  </a:txBody>
                  <a:tcPr marL="4763" marR="4763" marT="4763" marB="0" anchor="ctr">
                    <a:lnL w="12700" cap="flat" cmpd="sng" algn="ctr">
                      <a:solidFill>
                        <a:schemeClr val="tx1"/>
                      </a:solidFill>
                      <a:prstDash val="solid"/>
                      <a:round/>
                      <a:headEnd type="none" w="med" len="med"/>
                      <a:tailEnd type="none" w="med" len="med"/>
                    </a:lnL>
                    <a:solidFill>
                      <a:schemeClr val="bg2">
                        <a:lumMod val="20000"/>
                        <a:lumOff val="80000"/>
                      </a:schemeClr>
                    </a:solidFill>
                  </a:tcPr>
                </a:tc>
                <a:tc>
                  <a:txBody>
                    <a:bodyPr/>
                    <a:lstStyle/>
                    <a:p>
                      <a:pPr algn="ctr" fontAlgn="ctr"/>
                      <a:r>
                        <a:rPr lang="en-US" sz="800" b="0" i="0" u="none" strike="noStrike" dirty="0">
                          <a:solidFill>
                            <a:srgbClr val="C00000"/>
                          </a:solidFill>
                          <a:effectLst/>
                          <a:latin typeface="Meiryo" charset="-128"/>
                          <a:ea typeface="Meiryo" charset="-128"/>
                          <a:cs typeface="Meiryo" charset="-128"/>
                        </a:rPr>
                        <a:t>***</a:t>
                      </a:r>
                    </a:p>
                  </a:txBody>
                  <a:tcPr marL="4763" marR="4763" marT="4763" marB="0" anchor="ctr">
                    <a:solidFill>
                      <a:schemeClr val="bg2">
                        <a:lumMod val="20000"/>
                        <a:lumOff val="80000"/>
                      </a:schemeClr>
                    </a:solidFill>
                  </a:tcPr>
                </a:tc>
                <a:tc>
                  <a:txBody>
                    <a:bodyPr/>
                    <a:lstStyle/>
                    <a:p>
                      <a:pPr algn="ctr" fontAlgn="ctr"/>
                      <a:r>
                        <a:rPr lang="en-US" altLang="ja-JP" sz="1100" b="0" i="0" u="none" strike="noStrike" dirty="0">
                          <a:solidFill>
                            <a:srgbClr val="C00000"/>
                          </a:solidFill>
                          <a:effectLst/>
                          <a:latin typeface="Meiryo" charset="-128"/>
                          <a:ea typeface="Meiryo" charset="-128"/>
                          <a:cs typeface="Meiryo" charset="-128"/>
                        </a:rPr>
                        <a:t>.145</a:t>
                      </a:r>
                    </a:p>
                  </a:txBody>
                  <a:tcPr marL="4763" marR="4763" marT="4763" marB="0" anchor="ctr">
                    <a:solidFill>
                      <a:schemeClr val="bg2">
                        <a:lumMod val="20000"/>
                        <a:lumOff val="80000"/>
                      </a:schemeClr>
                    </a:solidFill>
                  </a:tcPr>
                </a:tc>
                <a:tc>
                  <a:txBody>
                    <a:bodyPr/>
                    <a:lstStyle/>
                    <a:p>
                      <a:pPr algn="ctr" fontAlgn="ctr"/>
                      <a:r>
                        <a:rPr lang="is-IS" sz="1100" b="0" i="0" u="none" strike="noStrike" dirty="0">
                          <a:solidFill>
                            <a:srgbClr val="C00000"/>
                          </a:solidFill>
                          <a:effectLst/>
                          <a:latin typeface="Meiryo" charset="-128"/>
                          <a:ea typeface="Meiryo" charset="-128"/>
                          <a:cs typeface="Meiryo" charset="-128"/>
                        </a:rPr>
                        <a:t>.106</a:t>
                      </a:r>
                    </a:p>
                  </a:txBody>
                  <a:tcPr marL="4763" marR="4763" marT="4763" marB="0" anchor="ctr">
                    <a:solidFill>
                      <a:schemeClr val="bg2">
                        <a:lumMod val="20000"/>
                        <a:lumOff val="80000"/>
                      </a:schemeClr>
                    </a:solidFill>
                  </a:tcPr>
                </a:tc>
              </a:tr>
              <a:tr h="264600">
                <a:tc>
                  <a:txBody>
                    <a:bodyPr/>
                    <a:lstStyle/>
                    <a:p>
                      <a:pPr lvl="1" algn="l" fontAlgn="ctr"/>
                      <a:r>
                        <a:rPr lang="en-US" altLang="ja-JP" sz="1200" b="0" i="0" u="none" strike="noStrike" dirty="0" smtClean="0">
                          <a:solidFill>
                            <a:srgbClr val="000000"/>
                          </a:solidFill>
                          <a:effectLst/>
                          <a:latin typeface="Meiryo" charset="-128"/>
                          <a:ea typeface="Meiryo" charset="-128"/>
                          <a:cs typeface="Meiryo" charset="-128"/>
                        </a:rPr>
                        <a:t>Spiritual</a:t>
                      </a:r>
                      <a:r>
                        <a:rPr lang="en-US" altLang="ja-JP" sz="1200" b="0" i="0" u="none" strike="noStrike" baseline="0" dirty="0" smtClean="0">
                          <a:solidFill>
                            <a:srgbClr val="000000"/>
                          </a:solidFill>
                          <a:effectLst/>
                          <a:latin typeface="Meiryo" charset="-128"/>
                          <a:ea typeface="Meiryo" charset="-128"/>
                          <a:cs typeface="Meiryo" charset="-128"/>
                        </a:rPr>
                        <a:t> and occultist</a:t>
                      </a:r>
                      <a:endParaRPr lang="ja-JP" altLang="en-US" sz="1200" b="0" i="0" u="none" strike="noStrike" dirty="0">
                        <a:solidFill>
                          <a:srgbClr val="000000"/>
                        </a:solidFill>
                        <a:effectLst/>
                        <a:latin typeface="Meiryo" charset="-128"/>
                        <a:ea typeface="Meiryo" charset="-128"/>
                        <a:cs typeface="Meiryo" charset="-128"/>
                      </a:endParaRPr>
                    </a:p>
                  </a:txBody>
                  <a:tcPr marL="4763" marR="4763" marT="4763" marB="0" anchor="ctr">
                    <a:lnR w="12700" cap="flat" cmpd="sng" algn="ctr">
                      <a:solidFill>
                        <a:schemeClr val="tx1"/>
                      </a:solidFill>
                      <a:prstDash val="solid"/>
                      <a:round/>
                      <a:headEnd type="none" w="med" len="med"/>
                      <a:tailEnd type="none" w="med" len="med"/>
                    </a:lnR>
                    <a:solidFill>
                      <a:schemeClr val="bg2">
                        <a:lumMod val="20000"/>
                        <a:lumOff val="80000"/>
                      </a:schemeClr>
                    </a:solidFill>
                  </a:tcPr>
                </a:tc>
                <a:tc>
                  <a:txBody>
                    <a:bodyPr/>
                    <a:lstStyle/>
                    <a:p>
                      <a:pPr algn="r" fontAlgn="ctr"/>
                      <a:endParaRPr lang="ja-JP" altLang="en-US" sz="1100" b="0" i="0" u="none" strike="noStrike" dirty="0">
                        <a:solidFill>
                          <a:srgbClr val="000000"/>
                        </a:solidFill>
                        <a:effectLst/>
                        <a:latin typeface="Meiryo" charset="-128"/>
                        <a:ea typeface="Meiryo" charset="-128"/>
                        <a:cs typeface="Meiryo" charset="-128"/>
                      </a:endParaRPr>
                    </a:p>
                  </a:txBody>
                  <a:tcPr marL="4763" marR="4763" marT="4763" marB="0" anchor="ctr">
                    <a:lnL w="12700" cap="flat" cmpd="sng" algn="ctr">
                      <a:solidFill>
                        <a:schemeClr val="tx1"/>
                      </a:solidFill>
                      <a:prstDash val="solid"/>
                      <a:round/>
                      <a:headEnd type="none" w="med" len="med"/>
                      <a:tailEnd type="none" w="med" len="med"/>
                    </a:lnL>
                    <a:solidFill>
                      <a:schemeClr val="bg2">
                        <a:lumMod val="20000"/>
                        <a:lumOff val="80000"/>
                      </a:schemeClr>
                    </a:solidFill>
                  </a:tcPr>
                </a:tc>
                <a:tc>
                  <a:txBody>
                    <a:bodyPr/>
                    <a:lstStyle/>
                    <a:p>
                      <a:pPr algn="r" fontAlgn="ctr"/>
                      <a:endParaRPr lang="ja-JP" altLang="en-US" sz="1100" b="0" i="0" u="none" strike="noStrike">
                        <a:solidFill>
                          <a:srgbClr val="000000"/>
                        </a:solidFill>
                        <a:effectLst/>
                        <a:latin typeface="Meiryo" charset="-128"/>
                        <a:ea typeface="Meiryo" charset="-128"/>
                        <a:cs typeface="Meiryo" charset="-128"/>
                      </a:endParaRPr>
                    </a:p>
                  </a:txBody>
                  <a:tcPr marL="4763" marR="4763" marT="4763" marB="0" anchor="ctr">
                    <a:solidFill>
                      <a:schemeClr val="bg2">
                        <a:lumMod val="20000"/>
                        <a:lumOff val="80000"/>
                      </a:schemeClr>
                    </a:solidFill>
                  </a:tcPr>
                </a:tc>
                <a:tc>
                  <a:txBody>
                    <a:bodyPr/>
                    <a:lstStyle/>
                    <a:p>
                      <a:pPr algn="r" fontAlgn="ctr"/>
                      <a:endParaRPr lang="ja-JP" altLang="en-US" sz="1100" b="0" i="0" u="none" strike="noStrike" dirty="0">
                        <a:solidFill>
                          <a:srgbClr val="000000"/>
                        </a:solidFill>
                        <a:effectLst/>
                        <a:latin typeface="Meiryo" charset="-128"/>
                        <a:ea typeface="Meiryo" charset="-128"/>
                        <a:cs typeface="Meiryo" charset="-128"/>
                      </a:endParaRPr>
                    </a:p>
                  </a:txBody>
                  <a:tcPr marL="4763" marR="4763" marT="4763" marB="0" anchor="ctr">
                    <a:solidFill>
                      <a:schemeClr val="bg2">
                        <a:lumMod val="20000"/>
                        <a:lumOff val="80000"/>
                      </a:schemeClr>
                    </a:solidFill>
                  </a:tcPr>
                </a:tc>
                <a:tc>
                  <a:txBody>
                    <a:bodyPr/>
                    <a:lstStyle/>
                    <a:p>
                      <a:pPr algn="r" fontAlgn="ctr"/>
                      <a:endParaRPr lang="ja-JP" altLang="en-US" sz="1100" b="0" i="0" u="none" strike="noStrike">
                        <a:solidFill>
                          <a:srgbClr val="000000"/>
                        </a:solidFill>
                        <a:effectLst/>
                        <a:latin typeface="Meiryo" charset="-128"/>
                        <a:ea typeface="Meiryo" charset="-128"/>
                        <a:cs typeface="Meiryo" charset="-128"/>
                      </a:endParaRPr>
                    </a:p>
                  </a:txBody>
                  <a:tcPr marL="4763" marR="4763" marT="4763" marB="0" anchor="ctr">
                    <a:solidFill>
                      <a:schemeClr val="bg2">
                        <a:lumMod val="20000"/>
                        <a:lumOff val="80000"/>
                      </a:schemeClr>
                    </a:solidFill>
                  </a:tcPr>
                </a:tc>
                <a:tc>
                  <a:txBody>
                    <a:bodyPr/>
                    <a:lstStyle/>
                    <a:p>
                      <a:pPr algn="r" fontAlgn="ctr"/>
                      <a:endParaRPr lang="ja-JP" altLang="en-US" sz="1100" b="0" i="0" u="none" strike="noStrike" dirty="0">
                        <a:solidFill>
                          <a:srgbClr val="000000"/>
                        </a:solidFill>
                        <a:effectLst/>
                        <a:latin typeface="Meiryo" charset="-128"/>
                        <a:ea typeface="Meiryo" charset="-128"/>
                        <a:cs typeface="Meiryo" charset="-128"/>
                      </a:endParaRPr>
                    </a:p>
                  </a:txBody>
                  <a:tcPr marL="4763" marR="4763" marT="4763" marB="0" anchor="ctr">
                    <a:lnR w="12700" cap="flat" cmpd="sng" algn="ctr">
                      <a:solidFill>
                        <a:schemeClr val="tx1"/>
                      </a:solidFill>
                      <a:prstDash val="solid"/>
                      <a:round/>
                      <a:headEnd type="none" w="med" len="med"/>
                      <a:tailEnd type="none" w="med" len="med"/>
                    </a:lnR>
                    <a:solidFill>
                      <a:schemeClr val="bg2">
                        <a:lumMod val="20000"/>
                        <a:lumOff val="80000"/>
                      </a:schemeClr>
                    </a:solidFill>
                  </a:tcPr>
                </a:tc>
                <a:tc>
                  <a:txBody>
                    <a:bodyPr/>
                    <a:lstStyle/>
                    <a:p>
                      <a:pPr algn="r" fontAlgn="ctr"/>
                      <a:endParaRPr lang="ja-JP" altLang="en-US" sz="1100" b="0" i="0" u="none" strike="noStrike" dirty="0">
                        <a:solidFill>
                          <a:srgbClr val="000000"/>
                        </a:solidFill>
                        <a:effectLst/>
                        <a:latin typeface="Meiryo" charset="-128"/>
                        <a:ea typeface="Meiryo" charset="-128"/>
                        <a:cs typeface="Meiryo" charset="-128"/>
                      </a:endParaRPr>
                    </a:p>
                  </a:txBody>
                  <a:tcPr marL="4763" marR="4763" marT="4763" marB="0" anchor="ctr">
                    <a:lnL w="12700" cap="flat" cmpd="sng" algn="ctr">
                      <a:solidFill>
                        <a:schemeClr val="tx1"/>
                      </a:solidFill>
                      <a:prstDash val="solid"/>
                      <a:round/>
                      <a:headEnd type="none" w="med" len="med"/>
                      <a:tailEnd type="none" w="med" len="med"/>
                    </a:lnL>
                    <a:solidFill>
                      <a:schemeClr val="bg2">
                        <a:lumMod val="20000"/>
                        <a:lumOff val="80000"/>
                      </a:schemeClr>
                    </a:solidFill>
                  </a:tcPr>
                </a:tc>
                <a:tc>
                  <a:txBody>
                    <a:bodyPr/>
                    <a:lstStyle/>
                    <a:p>
                      <a:pPr algn="r" fontAlgn="ctr"/>
                      <a:endParaRPr lang="ja-JP" altLang="en-US" sz="900" b="0" i="0" u="none" strike="noStrike">
                        <a:solidFill>
                          <a:srgbClr val="000000"/>
                        </a:solidFill>
                        <a:effectLst/>
                        <a:latin typeface="Meiryo" charset="-128"/>
                        <a:ea typeface="Meiryo" charset="-128"/>
                        <a:cs typeface="Meiryo" charset="-128"/>
                      </a:endParaRPr>
                    </a:p>
                  </a:txBody>
                  <a:tcPr marL="4763" marR="4763" marT="4763" marB="0" anchor="ctr">
                    <a:solidFill>
                      <a:schemeClr val="bg2">
                        <a:lumMod val="20000"/>
                        <a:lumOff val="80000"/>
                      </a:schemeClr>
                    </a:solidFill>
                  </a:tcPr>
                </a:tc>
                <a:tc>
                  <a:txBody>
                    <a:bodyPr/>
                    <a:lstStyle/>
                    <a:p>
                      <a:pPr algn="r" fontAlgn="ctr"/>
                      <a:endParaRPr lang="ja-JP" altLang="en-US" sz="1100" b="0" i="0" u="none" strike="noStrike">
                        <a:solidFill>
                          <a:srgbClr val="000000"/>
                        </a:solidFill>
                        <a:effectLst/>
                        <a:latin typeface="Meiryo" charset="-128"/>
                        <a:ea typeface="Meiryo" charset="-128"/>
                        <a:cs typeface="Meiryo" charset="-128"/>
                      </a:endParaRPr>
                    </a:p>
                  </a:txBody>
                  <a:tcPr marL="4763" marR="4763" marT="4763" marB="0" anchor="ctr">
                    <a:solidFill>
                      <a:schemeClr val="bg2">
                        <a:lumMod val="20000"/>
                        <a:lumOff val="80000"/>
                      </a:schemeClr>
                    </a:solidFill>
                  </a:tcPr>
                </a:tc>
                <a:tc>
                  <a:txBody>
                    <a:bodyPr/>
                    <a:lstStyle/>
                    <a:p>
                      <a:pPr algn="r" fontAlgn="ctr"/>
                      <a:endParaRPr lang="ja-JP" altLang="en-US" sz="1100" b="0" i="0" u="none" strike="noStrike">
                        <a:solidFill>
                          <a:srgbClr val="000000"/>
                        </a:solidFill>
                        <a:effectLst/>
                        <a:latin typeface="Meiryo" charset="-128"/>
                        <a:ea typeface="Meiryo" charset="-128"/>
                        <a:cs typeface="Meiryo" charset="-128"/>
                      </a:endParaRPr>
                    </a:p>
                  </a:txBody>
                  <a:tcPr marL="4763" marR="4763" marT="4763" marB="0" anchor="ctr">
                    <a:solidFill>
                      <a:schemeClr val="bg2">
                        <a:lumMod val="20000"/>
                        <a:lumOff val="80000"/>
                      </a:schemeClr>
                    </a:solidFill>
                  </a:tcPr>
                </a:tc>
                <a:tc>
                  <a:txBody>
                    <a:bodyPr/>
                    <a:lstStyle/>
                    <a:p>
                      <a:pPr algn="r" fontAlgn="ctr"/>
                      <a:endParaRPr lang="ja-JP" altLang="en-US" sz="1100" b="0" i="0" u="none" strike="noStrike">
                        <a:solidFill>
                          <a:srgbClr val="000000"/>
                        </a:solidFill>
                        <a:effectLst/>
                        <a:latin typeface="Meiryo" charset="-128"/>
                        <a:ea typeface="Meiryo" charset="-128"/>
                        <a:cs typeface="Meiryo" charset="-128"/>
                      </a:endParaRPr>
                    </a:p>
                  </a:txBody>
                  <a:tcPr marL="4763" marR="4763" marT="4763" marB="0" anchor="ctr">
                    <a:lnR w="12700" cap="flat" cmpd="sng" algn="ctr">
                      <a:solidFill>
                        <a:schemeClr val="tx1"/>
                      </a:solidFill>
                      <a:prstDash val="solid"/>
                      <a:round/>
                      <a:headEnd type="none" w="med" len="med"/>
                      <a:tailEnd type="none" w="med" len="med"/>
                    </a:lnR>
                    <a:solidFill>
                      <a:schemeClr val="bg2">
                        <a:lumMod val="20000"/>
                        <a:lumOff val="80000"/>
                      </a:schemeClr>
                    </a:solidFill>
                  </a:tcPr>
                </a:tc>
                <a:tc>
                  <a:txBody>
                    <a:bodyPr/>
                    <a:lstStyle/>
                    <a:p>
                      <a:pPr algn="r" fontAlgn="ctr"/>
                      <a:endParaRPr lang="ja-JP" altLang="en-US" sz="1100" b="0" i="0" u="none" strike="noStrike" dirty="0">
                        <a:solidFill>
                          <a:srgbClr val="000000"/>
                        </a:solidFill>
                        <a:effectLst/>
                        <a:latin typeface="Meiryo" charset="-128"/>
                        <a:ea typeface="Meiryo" charset="-128"/>
                        <a:cs typeface="Meiryo" charset="-128"/>
                      </a:endParaRPr>
                    </a:p>
                  </a:txBody>
                  <a:tcPr marL="4763" marR="4763" marT="4763" marB="0" anchor="ctr">
                    <a:lnL w="12700" cap="flat" cmpd="sng" algn="ctr">
                      <a:solidFill>
                        <a:schemeClr val="tx1"/>
                      </a:solidFill>
                      <a:prstDash val="solid"/>
                      <a:round/>
                      <a:headEnd type="none" w="med" len="med"/>
                      <a:tailEnd type="none" w="med" len="med"/>
                    </a:lnL>
                    <a:solidFill>
                      <a:schemeClr val="bg2">
                        <a:lumMod val="20000"/>
                        <a:lumOff val="80000"/>
                      </a:schemeClr>
                    </a:solidFill>
                  </a:tcPr>
                </a:tc>
                <a:tc>
                  <a:txBody>
                    <a:bodyPr/>
                    <a:lstStyle/>
                    <a:p>
                      <a:pPr algn="r" fontAlgn="ctr"/>
                      <a:endParaRPr lang="ja-JP" altLang="en-US" sz="1100" b="0" i="0" u="none" strike="noStrike">
                        <a:solidFill>
                          <a:srgbClr val="000000"/>
                        </a:solidFill>
                        <a:effectLst/>
                        <a:latin typeface="Meiryo" charset="-128"/>
                        <a:ea typeface="Meiryo" charset="-128"/>
                        <a:cs typeface="Meiryo" charset="-128"/>
                      </a:endParaRPr>
                    </a:p>
                  </a:txBody>
                  <a:tcPr marL="4763" marR="4763" marT="4763" marB="0" anchor="ctr">
                    <a:solidFill>
                      <a:schemeClr val="bg2">
                        <a:lumMod val="20000"/>
                        <a:lumOff val="80000"/>
                      </a:schemeClr>
                    </a:solidFill>
                  </a:tcPr>
                </a:tc>
                <a:tc>
                  <a:txBody>
                    <a:bodyPr/>
                    <a:lstStyle/>
                    <a:p>
                      <a:pPr algn="r" fontAlgn="ctr"/>
                      <a:endParaRPr lang="ja-JP" altLang="en-US" sz="1100" b="0" i="0" u="none" strike="noStrike" dirty="0">
                        <a:solidFill>
                          <a:srgbClr val="000000"/>
                        </a:solidFill>
                        <a:effectLst/>
                        <a:latin typeface="Meiryo" charset="-128"/>
                        <a:ea typeface="Meiryo" charset="-128"/>
                        <a:cs typeface="Meiryo" charset="-128"/>
                      </a:endParaRPr>
                    </a:p>
                  </a:txBody>
                  <a:tcPr marL="4763" marR="4763" marT="4763" marB="0" anchor="ctr">
                    <a:solidFill>
                      <a:schemeClr val="bg2">
                        <a:lumMod val="20000"/>
                        <a:lumOff val="80000"/>
                      </a:schemeClr>
                    </a:solidFill>
                  </a:tcPr>
                </a:tc>
                <a:tc>
                  <a:txBody>
                    <a:bodyPr/>
                    <a:lstStyle/>
                    <a:p>
                      <a:pPr algn="r" fontAlgn="ctr"/>
                      <a:endParaRPr lang="ja-JP" altLang="en-US" sz="1100" b="0" i="0" u="none" strike="noStrike" dirty="0">
                        <a:solidFill>
                          <a:srgbClr val="000000"/>
                        </a:solidFill>
                        <a:effectLst/>
                        <a:latin typeface="Meiryo" charset="-128"/>
                        <a:ea typeface="Meiryo" charset="-128"/>
                        <a:cs typeface="Meiryo" charset="-128"/>
                      </a:endParaRPr>
                    </a:p>
                  </a:txBody>
                  <a:tcPr marL="4763" marR="4763" marT="4763" marB="0" anchor="ctr">
                    <a:solidFill>
                      <a:schemeClr val="bg2">
                        <a:lumMod val="20000"/>
                        <a:lumOff val="80000"/>
                      </a:schemeClr>
                    </a:solidFill>
                  </a:tcPr>
                </a:tc>
                <a:tc>
                  <a:txBody>
                    <a:bodyPr/>
                    <a:lstStyle/>
                    <a:p>
                      <a:pPr algn="r" fontAlgn="ctr"/>
                      <a:endParaRPr lang="ja-JP" altLang="en-US" sz="1100" b="0" i="0" u="none" strike="noStrike" dirty="0">
                        <a:solidFill>
                          <a:srgbClr val="000000"/>
                        </a:solidFill>
                        <a:effectLst/>
                        <a:latin typeface="Meiryo" charset="-128"/>
                        <a:ea typeface="Meiryo" charset="-128"/>
                        <a:cs typeface="Meiryo" charset="-128"/>
                      </a:endParaRPr>
                    </a:p>
                  </a:txBody>
                  <a:tcPr marL="4763" marR="4763" marT="4763" marB="0" anchor="ctr">
                    <a:solidFill>
                      <a:schemeClr val="bg2">
                        <a:lumMod val="20000"/>
                        <a:lumOff val="80000"/>
                      </a:schemeClr>
                    </a:solidFill>
                  </a:tcPr>
                </a:tc>
                <a:tc>
                  <a:txBody>
                    <a:bodyPr/>
                    <a:lstStyle/>
                    <a:p>
                      <a:pPr algn="r" fontAlgn="ctr"/>
                      <a:endParaRPr lang="ja-JP" altLang="en-US" sz="1100" b="0" i="0" u="none" strike="noStrike" dirty="0">
                        <a:solidFill>
                          <a:srgbClr val="000000"/>
                        </a:solidFill>
                        <a:effectLst/>
                        <a:latin typeface="Meiryo" charset="-128"/>
                        <a:ea typeface="Meiryo" charset="-128"/>
                        <a:cs typeface="Meiryo" charset="-128"/>
                      </a:endParaRPr>
                    </a:p>
                  </a:txBody>
                  <a:tcPr marL="4763" marR="4763" marT="4763" marB="0" anchor="ctr">
                    <a:lnR w="12700" cap="flat" cmpd="sng" algn="ctr">
                      <a:solidFill>
                        <a:schemeClr val="tx1"/>
                      </a:solidFill>
                      <a:prstDash val="solid"/>
                      <a:round/>
                      <a:headEnd type="none" w="med" len="med"/>
                      <a:tailEnd type="none" w="med" len="med"/>
                    </a:lnR>
                    <a:solidFill>
                      <a:schemeClr val="bg2">
                        <a:lumMod val="20000"/>
                        <a:lumOff val="80000"/>
                      </a:schemeClr>
                    </a:solidFill>
                  </a:tcPr>
                </a:tc>
                <a:tc>
                  <a:txBody>
                    <a:bodyPr/>
                    <a:lstStyle/>
                    <a:p>
                      <a:pPr algn="ctr" fontAlgn="ctr"/>
                      <a:r>
                        <a:rPr lang="cs-CZ" sz="1100" b="0" i="0" u="none" strike="noStrike" dirty="0">
                          <a:solidFill>
                            <a:srgbClr val="C00000"/>
                          </a:solidFill>
                          <a:effectLst/>
                          <a:latin typeface="Meiryo" charset="-128"/>
                          <a:ea typeface="Meiryo" charset="-128"/>
                          <a:cs typeface="Meiryo" charset="-128"/>
                        </a:rPr>
                        <a:t>-.494</a:t>
                      </a:r>
                    </a:p>
                  </a:txBody>
                  <a:tcPr marL="4763" marR="4763" marT="4763" marB="0" anchor="ctr">
                    <a:lnL w="12700" cap="flat" cmpd="sng" algn="ctr">
                      <a:solidFill>
                        <a:schemeClr val="tx1"/>
                      </a:solidFill>
                      <a:prstDash val="solid"/>
                      <a:round/>
                      <a:headEnd type="none" w="med" len="med"/>
                      <a:tailEnd type="none" w="med" len="med"/>
                    </a:lnL>
                    <a:solidFill>
                      <a:schemeClr val="bg2">
                        <a:lumMod val="20000"/>
                        <a:lumOff val="80000"/>
                      </a:schemeClr>
                    </a:solidFill>
                  </a:tcPr>
                </a:tc>
                <a:tc>
                  <a:txBody>
                    <a:bodyPr/>
                    <a:lstStyle/>
                    <a:p>
                      <a:pPr algn="ctr" fontAlgn="ctr"/>
                      <a:r>
                        <a:rPr lang="en-US" sz="800" b="0" i="0" u="none" strike="noStrike" dirty="0">
                          <a:solidFill>
                            <a:srgbClr val="C00000"/>
                          </a:solidFill>
                          <a:effectLst/>
                          <a:latin typeface="Meiryo" charset="-128"/>
                          <a:ea typeface="Meiryo" charset="-128"/>
                          <a:cs typeface="Meiryo" charset="-128"/>
                        </a:rPr>
                        <a:t>**</a:t>
                      </a:r>
                    </a:p>
                  </a:txBody>
                  <a:tcPr marL="4763" marR="4763" marT="4763" marB="0" anchor="ctr">
                    <a:solidFill>
                      <a:schemeClr val="bg2">
                        <a:lumMod val="20000"/>
                        <a:lumOff val="80000"/>
                      </a:schemeClr>
                    </a:solidFill>
                  </a:tcPr>
                </a:tc>
                <a:tc>
                  <a:txBody>
                    <a:bodyPr/>
                    <a:lstStyle/>
                    <a:p>
                      <a:pPr algn="ctr" fontAlgn="ctr"/>
                      <a:r>
                        <a:rPr lang="is-IS" sz="1100" b="0" i="0" u="none" strike="noStrike">
                          <a:solidFill>
                            <a:srgbClr val="C00000"/>
                          </a:solidFill>
                          <a:effectLst/>
                          <a:latin typeface="Meiryo" charset="-128"/>
                          <a:ea typeface="Meiryo" charset="-128"/>
                          <a:cs typeface="Meiryo" charset="-128"/>
                        </a:rPr>
                        <a:t>.221</a:t>
                      </a:r>
                    </a:p>
                  </a:txBody>
                  <a:tcPr marL="4763" marR="4763" marT="4763" marB="0" anchor="ctr">
                    <a:solidFill>
                      <a:schemeClr val="bg2">
                        <a:lumMod val="20000"/>
                        <a:lumOff val="80000"/>
                      </a:schemeClr>
                    </a:solidFill>
                  </a:tcPr>
                </a:tc>
                <a:tc>
                  <a:txBody>
                    <a:bodyPr/>
                    <a:lstStyle/>
                    <a:p>
                      <a:pPr algn="ctr" fontAlgn="ctr"/>
                      <a:r>
                        <a:rPr lang="is-IS" sz="1100" b="0" i="0" u="none" strike="noStrike" dirty="0">
                          <a:solidFill>
                            <a:srgbClr val="C00000"/>
                          </a:solidFill>
                          <a:effectLst/>
                          <a:latin typeface="Meiryo" charset="-128"/>
                          <a:ea typeface="Meiryo" charset="-128"/>
                          <a:cs typeface="Meiryo" charset="-128"/>
                        </a:rPr>
                        <a:t>-.081</a:t>
                      </a:r>
                    </a:p>
                  </a:txBody>
                  <a:tcPr marL="4763" marR="4763" marT="4763" marB="0" anchor="ctr">
                    <a:solidFill>
                      <a:schemeClr val="bg2">
                        <a:lumMod val="20000"/>
                        <a:lumOff val="80000"/>
                      </a:schemeClr>
                    </a:solidFill>
                  </a:tcPr>
                </a:tc>
              </a:tr>
              <a:tr h="264600">
                <a:tc>
                  <a:txBody>
                    <a:bodyPr/>
                    <a:lstStyle/>
                    <a:p>
                      <a:pPr lvl="1" algn="l" fontAlgn="ctr"/>
                      <a:r>
                        <a:rPr lang="en-US" altLang="ja-JP" sz="1200" b="0" i="0" u="none" strike="noStrike" dirty="0" smtClean="0">
                          <a:solidFill>
                            <a:srgbClr val="000000"/>
                          </a:solidFill>
                          <a:effectLst/>
                          <a:latin typeface="Meiryo" charset="-128"/>
                          <a:ea typeface="Meiryo" charset="-128"/>
                          <a:cs typeface="Meiryo" charset="-128"/>
                        </a:rPr>
                        <a:t>Memory</a:t>
                      </a:r>
                      <a:r>
                        <a:rPr lang="en-US" altLang="ja-JP" sz="1200" b="0" i="0" u="none" strike="noStrike" baseline="0" dirty="0" smtClean="0">
                          <a:solidFill>
                            <a:srgbClr val="000000"/>
                          </a:solidFill>
                          <a:effectLst/>
                          <a:latin typeface="Meiryo" charset="-128"/>
                          <a:ea typeface="Meiryo" charset="-128"/>
                          <a:cs typeface="Meiryo" charset="-128"/>
                        </a:rPr>
                        <a:t> of </a:t>
                      </a:r>
                      <a:r>
                        <a:rPr lang="en-US" altLang="ja-JP" sz="1200" b="0" i="0" u="none" strike="noStrike" baseline="0" dirty="0" err="1" smtClean="0">
                          <a:solidFill>
                            <a:srgbClr val="000000"/>
                          </a:solidFill>
                          <a:effectLst/>
                          <a:latin typeface="Meiryo" charset="-128"/>
                          <a:ea typeface="Meiryo" charset="-128"/>
                          <a:cs typeface="Meiryo" charset="-128"/>
                        </a:rPr>
                        <a:t>Ksitigarbha</a:t>
                      </a:r>
                      <a:r>
                        <a:rPr lang="en-US" altLang="ja-JP" sz="1200" b="0" i="0" u="none" strike="noStrike" baseline="0" dirty="0" smtClean="0">
                          <a:solidFill>
                            <a:srgbClr val="000000"/>
                          </a:solidFill>
                          <a:effectLst/>
                          <a:latin typeface="Meiryo" charset="-128"/>
                          <a:ea typeface="Meiryo" charset="-128"/>
                          <a:cs typeface="Meiryo" charset="-128"/>
                        </a:rPr>
                        <a:t> image</a:t>
                      </a:r>
                      <a:endParaRPr lang="ja-JP" altLang="en-US" sz="1200" b="0" i="0" u="none" strike="noStrike" dirty="0">
                        <a:solidFill>
                          <a:srgbClr val="000000"/>
                        </a:solidFill>
                        <a:effectLst/>
                        <a:latin typeface="Meiryo" charset="-128"/>
                        <a:ea typeface="Meiryo" charset="-128"/>
                        <a:cs typeface="Meiryo" charset="-128"/>
                      </a:endParaRPr>
                    </a:p>
                  </a:txBody>
                  <a:tcPr marL="4763" marR="4763" marT="4763" marB="0" anchor="ctr">
                    <a:lnR w="12700" cap="flat" cmpd="sng" algn="ctr">
                      <a:solidFill>
                        <a:schemeClr val="tx1"/>
                      </a:solidFill>
                      <a:prstDash val="solid"/>
                      <a:round/>
                      <a:headEnd type="none" w="med" len="med"/>
                      <a:tailEnd type="none" w="med" len="med"/>
                    </a:lnR>
                    <a:noFill/>
                  </a:tcPr>
                </a:tc>
                <a:tc>
                  <a:txBody>
                    <a:bodyPr/>
                    <a:lstStyle/>
                    <a:p>
                      <a:pPr algn="r" fontAlgn="ctr"/>
                      <a:endParaRPr lang="ja-JP" altLang="en-US" sz="1100" b="0" i="0" u="none" strike="noStrike" dirty="0">
                        <a:solidFill>
                          <a:srgbClr val="000000"/>
                        </a:solidFill>
                        <a:effectLst/>
                        <a:latin typeface="Meiryo" charset="-128"/>
                        <a:ea typeface="Meiryo" charset="-128"/>
                        <a:cs typeface="Meiryo" charset="-128"/>
                      </a:endParaRPr>
                    </a:p>
                  </a:txBody>
                  <a:tcPr marL="4763" marR="4763" marT="4763" marB="0" anchor="ctr">
                    <a:lnL w="12700" cap="flat" cmpd="sng" algn="ctr">
                      <a:solidFill>
                        <a:schemeClr val="tx1"/>
                      </a:solidFill>
                      <a:prstDash val="solid"/>
                      <a:round/>
                      <a:headEnd type="none" w="med" len="med"/>
                      <a:tailEnd type="none" w="med" len="med"/>
                    </a:lnL>
                    <a:noFill/>
                  </a:tcPr>
                </a:tc>
                <a:tc>
                  <a:txBody>
                    <a:bodyPr/>
                    <a:lstStyle/>
                    <a:p>
                      <a:pPr algn="r" fontAlgn="ctr"/>
                      <a:endParaRPr lang="ja-JP" altLang="en-US" sz="1100" b="0" i="0" u="none" strike="noStrike">
                        <a:solidFill>
                          <a:srgbClr val="000000"/>
                        </a:solidFill>
                        <a:effectLst/>
                        <a:latin typeface="Meiryo" charset="-128"/>
                        <a:ea typeface="Meiryo" charset="-128"/>
                        <a:cs typeface="Meiryo" charset="-128"/>
                      </a:endParaRPr>
                    </a:p>
                  </a:txBody>
                  <a:tcPr marL="4763" marR="4763" marT="4763" marB="0" anchor="ctr">
                    <a:noFill/>
                  </a:tcPr>
                </a:tc>
                <a:tc>
                  <a:txBody>
                    <a:bodyPr/>
                    <a:lstStyle/>
                    <a:p>
                      <a:pPr algn="r" fontAlgn="ctr"/>
                      <a:endParaRPr lang="ja-JP" altLang="en-US" sz="1100" b="0" i="0" u="none" strike="noStrike" dirty="0">
                        <a:solidFill>
                          <a:srgbClr val="000000"/>
                        </a:solidFill>
                        <a:effectLst/>
                        <a:latin typeface="Meiryo" charset="-128"/>
                        <a:ea typeface="Meiryo" charset="-128"/>
                        <a:cs typeface="Meiryo" charset="-128"/>
                      </a:endParaRPr>
                    </a:p>
                  </a:txBody>
                  <a:tcPr marL="4763" marR="4763" marT="4763" marB="0" anchor="ctr">
                    <a:noFill/>
                  </a:tcPr>
                </a:tc>
                <a:tc>
                  <a:txBody>
                    <a:bodyPr/>
                    <a:lstStyle/>
                    <a:p>
                      <a:pPr algn="r" fontAlgn="ctr"/>
                      <a:endParaRPr lang="ja-JP" altLang="en-US" sz="1100" b="0" i="0" u="none" strike="noStrike" dirty="0">
                        <a:solidFill>
                          <a:srgbClr val="000000"/>
                        </a:solidFill>
                        <a:effectLst/>
                        <a:latin typeface="Meiryo" charset="-128"/>
                        <a:ea typeface="Meiryo" charset="-128"/>
                        <a:cs typeface="Meiryo" charset="-128"/>
                      </a:endParaRPr>
                    </a:p>
                  </a:txBody>
                  <a:tcPr marL="4763" marR="4763" marT="4763" marB="0" anchor="ctr">
                    <a:noFill/>
                  </a:tcPr>
                </a:tc>
                <a:tc>
                  <a:txBody>
                    <a:bodyPr/>
                    <a:lstStyle/>
                    <a:p>
                      <a:pPr algn="r" fontAlgn="ctr"/>
                      <a:endParaRPr lang="ja-JP" altLang="en-US" sz="1100" b="0" i="0" u="none" strike="noStrike">
                        <a:solidFill>
                          <a:srgbClr val="000000"/>
                        </a:solidFill>
                        <a:effectLst/>
                        <a:latin typeface="Meiryo" charset="-128"/>
                        <a:ea typeface="Meiryo" charset="-128"/>
                        <a:cs typeface="Meiryo" charset="-128"/>
                      </a:endParaRPr>
                    </a:p>
                  </a:txBody>
                  <a:tcPr marL="4763" marR="4763" marT="4763" marB="0" anchor="ctr">
                    <a:lnR w="12700" cap="flat" cmpd="sng" algn="ctr">
                      <a:solidFill>
                        <a:schemeClr val="tx1"/>
                      </a:solidFill>
                      <a:prstDash val="solid"/>
                      <a:round/>
                      <a:headEnd type="none" w="med" len="med"/>
                      <a:tailEnd type="none" w="med" len="med"/>
                    </a:lnR>
                    <a:noFill/>
                  </a:tcPr>
                </a:tc>
                <a:tc>
                  <a:txBody>
                    <a:bodyPr/>
                    <a:lstStyle/>
                    <a:p>
                      <a:pPr algn="r" fontAlgn="ctr"/>
                      <a:endParaRPr lang="ja-JP" altLang="en-US" sz="1100" b="0" i="0" u="none" strike="noStrike">
                        <a:solidFill>
                          <a:srgbClr val="000000"/>
                        </a:solidFill>
                        <a:effectLst/>
                        <a:latin typeface="Meiryo" charset="-128"/>
                        <a:ea typeface="Meiryo" charset="-128"/>
                        <a:cs typeface="Meiryo" charset="-128"/>
                      </a:endParaRPr>
                    </a:p>
                  </a:txBody>
                  <a:tcPr marL="4763" marR="4763" marT="4763" marB="0" anchor="ctr">
                    <a:lnL w="12700" cap="flat" cmpd="sng" algn="ctr">
                      <a:solidFill>
                        <a:schemeClr val="tx1"/>
                      </a:solidFill>
                      <a:prstDash val="solid"/>
                      <a:round/>
                      <a:headEnd type="none" w="med" len="med"/>
                      <a:tailEnd type="none" w="med" len="med"/>
                    </a:lnL>
                    <a:noFill/>
                  </a:tcPr>
                </a:tc>
                <a:tc>
                  <a:txBody>
                    <a:bodyPr/>
                    <a:lstStyle/>
                    <a:p>
                      <a:pPr algn="r" fontAlgn="ctr"/>
                      <a:endParaRPr lang="ja-JP" altLang="en-US" sz="900" b="0" i="0" u="none" strike="noStrike">
                        <a:solidFill>
                          <a:srgbClr val="000000"/>
                        </a:solidFill>
                        <a:effectLst/>
                        <a:latin typeface="Meiryo" charset="-128"/>
                        <a:ea typeface="Meiryo" charset="-128"/>
                        <a:cs typeface="Meiryo" charset="-128"/>
                      </a:endParaRPr>
                    </a:p>
                  </a:txBody>
                  <a:tcPr marL="4763" marR="4763" marT="4763" marB="0" anchor="ctr">
                    <a:noFill/>
                  </a:tcPr>
                </a:tc>
                <a:tc>
                  <a:txBody>
                    <a:bodyPr/>
                    <a:lstStyle/>
                    <a:p>
                      <a:pPr algn="r" fontAlgn="ctr"/>
                      <a:endParaRPr lang="ja-JP" altLang="en-US" sz="1100" b="0" i="0" u="none" strike="noStrike">
                        <a:solidFill>
                          <a:srgbClr val="000000"/>
                        </a:solidFill>
                        <a:effectLst/>
                        <a:latin typeface="Meiryo" charset="-128"/>
                        <a:ea typeface="Meiryo" charset="-128"/>
                        <a:cs typeface="Meiryo" charset="-128"/>
                      </a:endParaRPr>
                    </a:p>
                  </a:txBody>
                  <a:tcPr marL="4763" marR="4763" marT="4763" marB="0" anchor="ctr">
                    <a:noFill/>
                  </a:tcPr>
                </a:tc>
                <a:tc>
                  <a:txBody>
                    <a:bodyPr/>
                    <a:lstStyle/>
                    <a:p>
                      <a:pPr algn="r" fontAlgn="ctr"/>
                      <a:endParaRPr lang="ja-JP" altLang="en-US" sz="1100" b="0" i="0" u="none" strike="noStrike">
                        <a:solidFill>
                          <a:srgbClr val="000000"/>
                        </a:solidFill>
                        <a:effectLst/>
                        <a:latin typeface="Meiryo" charset="-128"/>
                        <a:ea typeface="Meiryo" charset="-128"/>
                        <a:cs typeface="Meiryo" charset="-128"/>
                      </a:endParaRPr>
                    </a:p>
                  </a:txBody>
                  <a:tcPr marL="4763" marR="4763" marT="4763" marB="0" anchor="ctr">
                    <a:noFill/>
                  </a:tcPr>
                </a:tc>
                <a:tc>
                  <a:txBody>
                    <a:bodyPr/>
                    <a:lstStyle/>
                    <a:p>
                      <a:pPr algn="r" fontAlgn="ctr"/>
                      <a:endParaRPr lang="ja-JP" altLang="en-US" sz="1100" b="0" i="0" u="none" strike="noStrike" dirty="0">
                        <a:solidFill>
                          <a:srgbClr val="000000"/>
                        </a:solidFill>
                        <a:effectLst/>
                        <a:latin typeface="Meiryo" charset="-128"/>
                        <a:ea typeface="Meiryo" charset="-128"/>
                        <a:cs typeface="Meiryo" charset="-128"/>
                      </a:endParaRPr>
                    </a:p>
                  </a:txBody>
                  <a:tcPr marL="4763" marR="4763" marT="4763" marB="0" anchor="ctr">
                    <a:lnR w="12700" cap="flat" cmpd="sng" algn="ctr">
                      <a:solidFill>
                        <a:schemeClr val="tx1"/>
                      </a:solidFill>
                      <a:prstDash val="solid"/>
                      <a:round/>
                      <a:headEnd type="none" w="med" len="med"/>
                      <a:tailEnd type="none" w="med" len="med"/>
                    </a:lnR>
                    <a:noFill/>
                  </a:tcPr>
                </a:tc>
                <a:tc>
                  <a:txBody>
                    <a:bodyPr/>
                    <a:lstStyle/>
                    <a:p>
                      <a:pPr algn="r" fontAlgn="ctr"/>
                      <a:endParaRPr lang="ja-JP" altLang="en-US" sz="1100" b="0" i="0" u="none" strike="noStrike" dirty="0">
                        <a:solidFill>
                          <a:srgbClr val="000000"/>
                        </a:solidFill>
                        <a:effectLst/>
                        <a:latin typeface="Meiryo" charset="-128"/>
                        <a:ea typeface="Meiryo" charset="-128"/>
                        <a:cs typeface="Meiryo" charset="-128"/>
                      </a:endParaRPr>
                    </a:p>
                  </a:txBody>
                  <a:tcPr marL="4763" marR="4763" marT="4763" marB="0" anchor="ctr">
                    <a:lnL w="12700" cap="flat" cmpd="sng" algn="ctr">
                      <a:solidFill>
                        <a:schemeClr val="tx1"/>
                      </a:solidFill>
                      <a:prstDash val="solid"/>
                      <a:round/>
                      <a:headEnd type="none" w="med" len="med"/>
                      <a:tailEnd type="none" w="med" len="med"/>
                    </a:lnL>
                    <a:noFill/>
                  </a:tcPr>
                </a:tc>
                <a:tc>
                  <a:txBody>
                    <a:bodyPr/>
                    <a:lstStyle/>
                    <a:p>
                      <a:pPr algn="r" fontAlgn="ctr"/>
                      <a:endParaRPr lang="ja-JP" altLang="en-US" sz="1100" b="0" i="0" u="none" strike="noStrike">
                        <a:solidFill>
                          <a:srgbClr val="000000"/>
                        </a:solidFill>
                        <a:effectLst/>
                        <a:latin typeface="Meiryo" charset="-128"/>
                        <a:ea typeface="Meiryo" charset="-128"/>
                        <a:cs typeface="Meiryo" charset="-128"/>
                      </a:endParaRPr>
                    </a:p>
                  </a:txBody>
                  <a:tcPr marL="4763" marR="4763" marT="4763" marB="0" anchor="ctr">
                    <a:noFill/>
                  </a:tcPr>
                </a:tc>
                <a:tc>
                  <a:txBody>
                    <a:bodyPr/>
                    <a:lstStyle/>
                    <a:p>
                      <a:pPr algn="r" fontAlgn="ctr"/>
                      <a:endParaRPr lang="ja-JP" altLang="en-US" sz="1100" b="0" i="0" u="none" strike="noStrike">
                        <a:solidFill>
                          <a:srgbClr val="000000"/>
                        </a:solidFill>
                        <a:effectLst/>
                        <a:latin typeface="Meiryo" charset="-128"/>
                        <a:ea typeface="Meiryo" charset="-128"/>
                        <a:cs typeface="Meiryo" charset="-128"/>
                      </a:endParaRPr>
                    </a:p>
                  </a:txBody>
                  <a:tcPr marL="4763" marR="4763" marT="4763" marB="0" anchor="ctr">
                    <a:noFill/>
                  </a:tcPr>
                </a:tc>
                <a:tc>
                  <a:txBody>
                    <a:bodyPr/>
                    <a:lstStyle/>
                    <a:p>
                      <a:pPr algn="r" fontAlgn="ctr"/>
                      <a:endParaRPr lang="ja-JP" altLang="en-US" sz="1100" b="0" i="0" u="none" strike="noStrike" dirty="0">
                        <a:solidFill>
                          <a:srgbClr val="000000"/>
                        </a:solidFill>
                        <a:effectLst/>
                        <a:latin typeface="Meiryo" charset="-128"/>
                        <a:ea typeface="Meiryo" charset="-128"/>
                        <a:cs typeface="Meiryo" charset="-128"/>
                      </a:endParaRPr>
                    </a:p>
                  </a:txBody>
                  <a:tcPr marL="4763" marR="4763" marT="4763" marB="0" anchor="ctr">
                    <a:noFill/>
                  </a:tcPr>
                </a:tc>
                <a:tc>
                  <a:txBody>
                    <a:bodyPr/>
                    <a:lstStyle/>
                    <a:p>
                      <a:pPr algn="r" fontAlgn="ctr"/>
                      <a:endParaRPr lang="ja-JP" altLang="en-US" sz="1100" b="0" i="0" u="none" strike="noStrike" dirty="0">
                        <a:solidFill>
                          <a:srgbClr val="000000"/>
                        </a:solidFill>
                        <a:effectLst/>
                        <a:latin typeface="Meiryo" charset="-128"/>
                        <a:ea typeface="Meiryo" charset="-128"/>
                        <a:cs typeface="Meiryo" charset="-128"/>
                      </a:endParaRPr>
                    </a:p>
                  </a:txBody>
                  <a:tcPr marL="4763" marR="4763" marT="4763" marB="0" anchor="ctr">
                    <a:noFill/>
                  </a:tcPr>
                </a:tc>
                <a:tc>
                  <a:txBody>
                    <a:bodyPr/>
                    <a:lstStyle/>
                    <a:p>
                      <a:pPr algn="r" fontAlgn="ctr"/>
                      <a:endParaRPr lang="ja-JP" altLang="en-US" sz="1100" b="0" i="0" u="none" strike="noStrike" dirty="0">
                        <a:solidFill>
                          <a:srgbClr val="000000"/>
                        </a:solidFill>
                        <a:effectLst/>
                        <a:latin typeface="Meiryo" charset="-128"/>
                        <a:ea typeface="Meiryo" charset="-128"/>
                        <a:cs typeface="Meiryo" charset="-128"/>
                      </a:endParaRPr>
                    </a:p>
                  </a:txBody>
                  <a:tcPr marL="4763" marR="4763" marT="4763" marB="0" anchor="ctr">
                    <a:lnR w="12700" cap="flat" cmpd="sng" algn="ctr">
                      <a:solidFill>
                        <a:schemeClr val="tx1"/>
                      </a:solidFill>
                      <a:prstDash val="solid"/>
                      <a:round/>
                      <a:headEnd type="none" w="med" len="med"/>
                      <a:tailEnd type="none" w="med" len="med"/>
                    </a:lnR>
                    <a:noFill/>
                  </a:tcPr>
                </a:tc>
                <a:tc>
                  <a:txBody>
                    <a:bodyPr/>
                    <a:lstStyle/>
                    <a:p>
                      <a:pPr algn="ctr" fontAlgn="ctr"/>
                      <a:r>
                        <a:rPr lang="is-IS" sz="1100" b="0" i="0" u="none" strike="noStrike" dirty="0">
                          <a:solidFill>
                            <a:srgbClr val="000000"/>
                          </a:solidFill>
                          <a:effectLst/>
                          <a:latin typeface="Meiryo" charset="-128"/>
                          <a:ea typeface="Meiryo" charset="-128"/>
                          <a:cs typeface="Meiryo" charset="-128"/>
                        </a:rPr>
                        <a:t>.067</a:t>
                      </a:r>
                    </a:p>
                  </a:txBody>
                  <a:tcPr marL="4763" marR="4763" marT="4763" marB="0" anchor="ctr">
                    <a:lnL w="12700" cap="flat" cmpd="sng" algn="ctr">
                      <a:solidFill>
                        <a:schemeClr val="tx1"/>
                      </a:solidFill>
                      <a:prstDash val="solid"/>
                      <a:round/>
                      <a:headEnd type="none" w="med" len="med"/>
                      <a:tailEnd type="none" w="med" len="med"/>
                    </a:lnL>
                    <a:noFill/>
                  </a:tcPr>
                </a:tc>
                <a:tc>
                  <a:txBody>
                    <a:bodyPr/>
                    <a:lstStyle/>
                    <a:p>
                      <a:pPr algn="ctr" fontAlgn="ctr"/>
                      <a:endParaRPr lang="ja-JP" altLang="en-US" sz="900" b="0" i="0" u="none" strike="noStrike">
                        <a:solidFill>
                          <a:srgbClr val="000000"/>
                        </a:solidFill>
                        <a:effectLst/>
                        <a:latin typeface="Meiryo" charset="-128"/>
                        <a:ea typeface="Meiryo" charset="-128"/>
                        <a:cs typeface="Meiryo" charset="-128"/>
                      </a:endParaRPr>
                    </a:p>
                  </a:txBody>
                  <a:tcPr marL="4763" marR="4763" marT="4763" marB="0" anchor="ctr">
                    <a:noFill/>
                  </a:tcPr>
                </a:tc>
                <a:tc>
                  <a:txBody>
                    <a:bodyPr/>
                    <a:lstStyle/>
                    <a:p>
                      <a:pPr algn="ctr" fontAlgn="ctr"/>
                      <a:r>
                        <a:rPr lang="is-IS" sz="1100" b="0" i="0" u="none" strike="noStrike">
                          <a:solidFill>
                            <a:srgbClr val="000000"/>
                          </a:solidFill>
                          <a:effectLst/>
                          <a:latin typeface="Meiryo" charset="-128"/>
                          <a:ea typeface="Meiryo" charset="-128"/>
                          <a:cs typeface="Meiryo" charset="-128"/>
                        </a:rPr>
                        <a:t>.130</a:t>
                      </a:r>
                    </a:p>
                  </a:txBody>
                  <a:tcPr marL="4763" marR="4763" marT="4763" marB="0" anchor="ctr">
                    <a:noFill/>
                  </a:tcPr>
                </a:tc>
                <a:tc>
                  <a:txBody>
                    <a:bodyPr/>
                    <a:lstStyle/>
                    <a:p>
                      <a:pPr algn="ctr" fontAlgn="ctr"/>
                      <a:r>
                        <a:rPr lang="fi-FI" sz="1100" b="0" i="0" u="none" strike="noStrike">
                          <a:solidFill>
                            <a:srgbClr val="000000"/>
                          </a:solidFill>
                          <a:effectLst/>
                          <a:latin typeface="Meiryo" charset="-128"/>
                          <a:ea typeface="Meiryo" charset="-128"/>
                          <a:cs typeface="Meiryo" charset="-128"/>
                        </a:rPr>
                        <a:t>.018</a:t>
                      </a:r>
                    </a:p>
                  </a:txBody>
                  <a:tcPr marL="4763" marR="4763" marT="4763" marB="0" anchor="ctr">
                    <a:noFill/>
                  </a:tcPr>
                </a:tc>
              </a:tr>
              <a:tr h="264600">
                <a:tc>
                  <a:txBody>
                    <a:bodyPr/>
                    <a:lstStyle/>
                    <a:p>
                      <a:pPr lvl="1" algn="l" fontAlgn="ctr"/>
                      <a:r>
                        <a:rPr lang="en-US" altLang="ja-JP" sz="1200" b="0" i="0" u="none" strike="noStrike" dirty="0" smtClean="0">
                          <a:solidFill>
                            <a:schemeClr val="dk1"/>
                          </a:solidFill>
                          <a:effectLst/>
                          <a:latin typeface="Meiryo" charset="-128"/>
                          <a:ea typeface="Meiryo" charset="-128"/>
                          <a:cs typeface="Meiryo" charset="-128"/>
                        </a:rPr>
                        <a:t>Belonging</a:t>
                      </a:r>
                      <a:r>
                        <a:rPr lang="en-US" altLang="ja-JP" sz="1200" b="0" i="0" u="none" strike="noStrike" baseline="0" dirty="0" smtClean="0">
                          <a:solidFill>
                            <a:schemeClr val="dk1"/>
                          </a:solidFill>
                          <a:effectLst/>
                          <a:latin typeface="Meiryo" charset="-128"/>
                          <a:ea typeface="Meiryo" charset="-128"/>
                          <a:cs typeface="Meiryo" charset="-128"/>
                        </a:rPr>
                        <a:t> to religions</a:t>
                      </a:r>
                      <a:endParaRPr lang="ja-JP" altLang="en-US" sz="1200" b="0" i="0" u="none" strike="noStrike" dirty="0">
                        <a:solidFill>
                          <a:srgbClr val="000000"/>
                        </a:solidFill>
                        <a:effectLst/>
                        <a:latin typeface="Meiryo" charset="-128"/>
                        <a:ea typeface="Meiryo" charset="-128"/>
                        <a:cs typeface="Meiryo" charset="-128"/>
                      </a:endParaRPr>
                    </a:p>
                  </a:txBody>
                  <a:tcPr marL="4763" marR="4763" marT="4763"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r" fontAlgn="ctr"/>
                      <a:r>
                        <a:rPr lang="ja-JP" altLang="en-US" sz="1100" u="none" strike="noStrike" dirty="0">
                          <a:effectLst/>
                          <a:latin typeface="Meiryo" charset="-128"/>
                          <a:ea typeface="Meiryo" charset="-128"/>
                          <a:cs typeface="Meiryo" charset="-128"/>
                        </a:rPr>
                        <a:t>　</a:t>
                      </a:r>
                      <a:endParaRPr lang="ja-JP" altLang="en-US" sz="1100" b="0" i="0" u="none" strike="noStrike" dirty="0">
                        <a:solidFill>
                          <a:srgbClr val="000000"/>
                        </a:solidFill>
                        <a:effectLst/>
                        <a:latin typeface="Meiryo" charset="-128"/>
                        <a:ea typeface="Meiryo" charset="-128"/>
                        <a:cs typeface="Meiryo" charset="-128"/>
                      </a:endParaRPr>
                    </a:p>
                  </a:txBody>
                  <a:tcPr marL="4763" marR="4763" marT="4763"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c>
                  <a:txBody>
                    <a:bodyPr/>
                    <a:lstStyle/>
                    <a:p>
                      <a:pPr algn="r" fontAlgn="ctr"/>
                      <a:r>
                        <a:rPr lang="ja-JP" altLang="en-US" sz="1100" u="none" strike="noStrike">
                          <a:effectLst/>
                          <a:latin typeface="Meiryo" charset="-128"/>
                          <a:ea typeface="Meiryo" charset="-128"/>
                          <a:cs typeface="Meiryo" charset="-128"/>
                        </a:rPr>
                        <a:t>　</a:t>
                      </a:r>
                      <a:endParaRPr lang="ja-JP" altLang="en-US" sz="1100" b="0" i="0" u="none" strike="noStrike">
                        <a:solidFill>
                          <a:srgbClr val="000000"/>
                        </a:solidFill>
                        <a:effectLst/>
                        <a:latin typeface="Meiryo" charset="-128"/>
                        <a:ea typeface="Meiryo" charset="-128"/>
                        <a:cs typeface="Meiryo" charset="-128"/>
                      </a:endParaRPr>
                    </a:p>
                  </a:txBody>
                  <a:tcPr marL="4763" marR="4763" marT="4763" marB="0" anchor="ctr">
                    <a:lnB w="12700" cap="flat" cmpd="sng" algn="ctr">
                      <a:solidFill>
                        <a:schemeClr val="tx1"/>
                      </a:solidFill>
                      <a:prstDash val="solid"/>
                      <a:round/>
                      <a:headEnd type="none" w="med" len="med"/>
                      <a:tailEnd type="none" w="med" len="med"/>
                    </a:lnB>
                    <a:noFill/>
                  </a:tcPr>
                </a:tc>
                <a:tc>
                  <a:txBody>
                    <a:bodyPr/>
                    <a:lstStyle/>
                    <a:p>
                      <a:pPr algn="r" fontAlgn="ctr"/>
                      <a:r>
                        <a:rPr lang="ja-JP" altLang="en-US" sz="1100" u="none" strike="noStrike">
                          <a:effectLst/>
                          <a:latin typeface="Meiryo" charset="-128"/>
                          <a:ea typeface="Meiryo" charset="-128"/>
                          <a:cs typeface="Meiryo" charset="-128"/>
                        </a:rPr>
                        <a:t>　</a:t>
                      </a:r>
                      <a:endParaRPr lang="ja-JP" altLang="en-US" sz="1100" b="0" i="0" u="none" strike="noStrike">
                        <a:solidFill>
                          <a:srgbClr val="000000"/>
                        </a:solidFill>
                        <a:effectLst/>
                        <a:latin typeface="Meiryo" charset="-128"/>
                        <a:ea typeface="Meiryo" charset="-128"/>
                        <a:cs typeface="Meiryo" charset="-128"/>
                      </a:endParaRPr>
                    </a:p>
                  </a:txBody>
                  <a:tcPr marL="4763" marR="4763" marT="4763" marB="0" anchor="ctr">
                    <a:lnB w="12700" cap="flat" cmpd="sng" algn="ctr">
                      <a:solidFill>
                        <a:schemeClr val="tx1"/>
                      </a:solidFill>
                      <a:prstDash val="solid"/>
                      <a:round/>
                      <a:headEnd type="none" w="med" len="med"/>
                      <a:tailEnd type="none" w="med" len="med"/>
                    </a:lnB>
                    <a:noFill/>
                  </a:tcPr>
                </a:tc>
                <a:tc>
                  <a:txBody>
                    <a:bodyPr/>
                    <a:lstStyle/>
                    <a:p>
                      <a:pPr algn="r" fontAlgn="ctr"/>
                      <a:r>
                        <a:rPr lang="ja-JP" altLang="en-US" sz="1100" u="none" strike="noStrike" dirty="0">
                          <a:effectLst/>
                          <a:latin typeface="Meiryo" charset="-128"/>
                          <a:ea typeface="Meiryo" charset="-128"/>
                          <a:cs typeface="Meiryo" charset="-128"/>
                        </a:rPr>
                        <a:t>　</a:t>
                      </a:r>
                      <a:endParaRPr lang="ja-JP" altLang="en-US" sz="1100" b="0" i="0" u="none" strike="noStrike" dirty="0">
                        <a:solidFill>
                          <a:srgbClr val="000000"/>
                        </a:solidFill>
                        <a:effectLst/>
                        <a:latin typeface="Meiryo" charset="-128"/>
                        <a:ea typeface="Meiryo" charset="-128"/>
                        <a:cs typeface="Meiryo" charset="-128"/>
                      </a:endParaRPr>
                    </a:p>
                  </a:txBody>
                  <a:tcPr marL="4763" marR="4763" marT="4763" marB="0" anchor="ctr">
                    <a:lnB w="12700" cap="flat" cmpd="sng" algn="ctr">
                      <a:solidFill>
                        <a:schemeClr val="tx1"/>
                      </a:solidFill>
                      <a:prstDash val="solid"/>
                      <a:round/>
                      <a:headEnd type="none" w="med" len="med"/>
                      <a:tailEnd type="none" w="med" len="med"/>
                    </a:lnB>
                    <a:noFill/>
                  </a:tcPr>
                </a:tc>
                <a:tc>
                  <a:txBody>
                    <a:bodyPr/>
                    <a:lstStyle/>
                    <a:p>
                      <a:pPr algn="r" fontAlgn="ctr"/>
                      <a:r>
                        <a:rPr lang="ja-JP" altLang="en-US" sz="1100" u="none" strike="noStrike">
                          <a:effectLst/>
                          <a:latin typeface="Meiryo" charset="-128"/>
                          <a:ea typeface="Meiryo" charset="-128"/>
                          <a:cs typeface="Meiryo" charset="-128"/>
                        </a:rPr>
                        <a:t>　</a:t>
                      </a:r>
                      <a:endParaRPr lang="ja-JP" altLang="en-US" sz="1100" b="0" i="0" u="none" strike="noStrike">
                        <a:solidFill>
                          <a:srgbClr val="000000"/>
                        </a:solidFill>
                        <a:effectLst/>
                        <a:latin typeface="Meiryo" charset="-128"/>
                        <a:ea typeface="Meiryo" charset="-128"/>
                        <a:cs typeface="Meiryo" charset="-128"/>
                      </a:endParaRPr>
                    </a:p>
                  </a:txBody>
                  <a:tcPr marL="4763" marR="4763" marT="4763"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r" fontAlgn="ctr"/>
                      <a:r>
                        <a:rPr lang="ja-JP" altLang="en-US" sz="1100" u="none" strike="noStrike" dirty="0">
                          <a:effectLst/>
                          <a:latin typeface="Meiryo" charset="-128"/>
                          <a:ea typeface="Meiryo" charset="-128"/>
                          <a:cs typeface="Meiryo" charset="-128"/>
                        </a:rPr>
                        <a:t>　</a:t>
                      </a:r>
                      <a:endParaRPr lang="ja-JP" altLang="en-US" sz="1100" b="0" i="0" u="none" strike="noStrike" dirty="0">
                        <a:solidFill>
                          <a:srgbClr val="000000"/>
                        </a:solidFill>
                        <a:effectLst/>
                        <a:latin typeface="Meiryo" charset="-128"/>
                        <a:ea typeface="Meiryo" charset="-128"/>
                        <a:cs typeface="Meiryo" charset="-128"/>
                      </a:endParaRPr>
                    </a:p>
                  </a:txBody>
                  <a:tcPr marL="4763" marR="4763" marT="4763"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c>
                  <a:txBody>
                    <a:bodyPr/>
                    <a:lstStyle/>
                    <a:p>
                      <a:pPr algn="r" fontAlgn="ctr"/>
                      <a:r>
                        <a:rPr lang="ja-JP" altLang="en-US" sz="900" u="none" strike="noStrike">
                          <a:effectLst/>
                          <a:latin typeface="Meiryo" charset="-128"/>
                          <a:ea typeface="Meiryo" charset="-128"/>
                          <a:cs typeface="Meiryo" charset="-128"/>
                        </a:rPr>
                        <a:t>　</a:t>
                      </a:r>
                      <a:endParaRPr lang="ja-JP" altLang="en-US" sz="900" b="0" i="0" u="none" strike="noStrike">
                        <a:solidFill>
                          <a:srgbClr val="000000"/>
                        </a:solidFill>
                        <a:effectLst/>
                        <a:latin typeface="Meiryo" charset="-128"/>
                        <a:ea typeface="Meiryo" charset="-128"/>
                        <a:cs typeface="Meiryo" charset="-128"/>
                      </a:endParaRPr>
                    </a:p>
                  </a:txBody>
                  <a:tcPr marL="4763" marR="4763" marT="4763" marB="0" anchor="ctr">
                    <a:lnB w="12700" cap="flat" cmpd="sng" algn="ctr">
                      <a:solidFill>
                        <a:schemeClr val="tx1"/>
                      </a:solidFill>
                      <a:prstDash val="solid"/>
                      <a:round/>
                      <a:headEnd type="none" w="med" len="med"/>
                      <a:tailEnd type="none" w="med" len="med"/>
                    </a:lnB>
                    <a:noFill/>
                  </a:tcPr>
                </a:tc>
                <a:tc>
                  <a:txBody>
                    <a:bodyPr/>
                    <a:lstStyle/>
                    <a:p>
                      <a:pPr algn="r" fontAlgn="ctr"/>
                      <a:r>
                        <a:rPr lang="ja-JP" altLang="en-US" sz="1100" u="none" strike="noStrike">
                          <a:effectLst/>
                          <a:latin typeface="Meiryo" charset="-128"/>
                          <a:ea typeface="Meiryo" charset="-128"/>
                          <a:cs typeface="Meiryo" charset="-128"/>
                        </a:rPr>
                        <a:t>　</a:t>
                      </a:r>
                      <a:endParaRPr lang="ja-JP" altLang="en-US" sz="1100" b="0" i="0" u="none" strike="noStrike">
                        <a:solidFill>
                          <a:srgbClr val="000000"/>
                        </a:solidFill>
                        <a:effectLst/>
                        <a:latin typeface="Meiryo" charset="-128"/>
                        <a:ea typeface="Meiryo" charset="-128"/>
                        <a:cs typeface="Meiryo" charset="-128"/>
                      </a:endParaRPr>
                    </a:p>
                  </a:txBody>
                  <a:tcPr marL="4763" marR="4763" marT="4763" marB="0" anchor="ctr">
                    <a:lnB w="12700" cap="flat" cmpd="sng" algn="ctr">
                      <a:solidFill>
                        <a:schemeClr val="tx1"/>
                      </a:solidFill>
                      <a:prstDash val="solid"/>
                      <a:round/>
                      <a:headEnd type="none" w="med" len="med"/>
                      <a:tailEnd type="none" w="med" len="med"/>
                    </a:lnB>
                    <a:noFill/>
                  </a:tcPr>
                </a:tc>
                <a:tc>
                  <a:txBody>
                    <a:bodyPr/>
                    <a:lstStyle/>
                    <a:p>
                      <a:pPr algn="r" fontAlgn="ctr"/>
                      <a:r>
                        <a:rPr lang="ja-JP" altLang="en-US" sz="1100" u="none" strike="noStrike">
                          <a:effectLst/>
                          <a:latin typeface="Meiryo" charset="-128"/>
                          <a:ea typeface="Meiryo" charset="-128"/>
                          <a:cs typeface="Meiryo" charset="-128"/>
                        </a:rPr>
                        <a:t>　</a:t>
                      </a:r>
                      <a:endParaRPr lang="ja-JP" altLang="en-US" sz="1100" b="0" i="0" u="none" strike="noStrike">
                        <a:solidFill>
                          <a:srgbClr val="000000"/>
                        </a:solidFill>
                        <a:effectLst/>
                        <a:latin typeface="Meiryo" charset="-128"/>
                        <a:ea typeface="Meiryo" charset="-128"/>
                        <a:cs typeface="Meiryo" charset="-128"/>
                      </a:endParaRPr>
                    </a:p>
                  </a:txBody>
                  <a:tcPr marL="4763" marR="4763" marT="4763" marB="0" anchor="ctr">
                    <a:lnB w="12700" cap="flat" cmpd="sng" algn="ctr">
                      <a:solidFill>
                        <a:schemeClr val="tx1"/>
                      </a:solidFill>
                      <a:prstDash val="solid"/>
                      <a:round/>
                      <a:headEnd type="none" w="med" len="med"/>
                      <a:tailEnd type="none" w="med" len="med"/>
                    </a:lnB>
                    <a:noFill/>
                  </a:tcPr>
                </a:tc>
                <a:tc>
                  <a:txBody>
                    <a:bodyPr/>
                    <a:lstStyle/>
                    <a:p>
                      <a:pPr algn="r" fontAlgn="ctr"/>
                      <a:r>
                        <a:rPr lang="ja-JP" altLang="en-US" sz="1100" u="none" strike="noStrike" dirty="0">
                          <a:effectLst/>
                          <a:latin typeface="Meiryo" charset="-128"/>
                          <a:ea typeface="Meiryo" charset="-128"/>
                          <a:cs typeface="Meiryo" charset="-128"/>
                        </a:rPr>
                        <a:t>　</a:t>
                      </a:r>
                      <a:endParaRPr lang="ja-JP" altLang="en-US" sz="1100" b="0" i="0" u="none" strike="noStrike" dirty="0">
                        <a:solidFill>
                          <a:srgbClr val="000000"/>
                        </a:solidFill>
                        <a:effectLst/>
                        <a:latin typeface="Meiryo" charset="-128"/>
                        <a:ea typeface="Meiryo" charset="-128"/>
                        <a:cs typeface="Meiryo" charset="-128"/>
                      </a:endParaRPr>
                    </a:p>
                  </a:txBody>
                  <a:tcPr marL="4763" marR="4763" marT="4763"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r" fontAlgn="ctr"/>
                      <a:r>
                        <a:rPr lang="ja-JP" altLang="en-US" sz="1100" u="none" strike="noStrike" dirty="0">
                          <a:effectLst/>
                          <a:latin typeface="Meiryo" charset="-128"/>
                          <a:ea typeface="Meiryo" charset="-128"/>
                          <a:cs typeface="Meiryo" charset="-128"/>
                        </a:rPr>
                        <a:t>　</a:t>
                      </a:r>
                      <a:endParaRPr lang="ja-JP" altLang="en-US" sz="1100" b="0" i="0" u="none" strike="noStrike" dirty="0">
                        <a:solidFill>
                          <a:srgbClr val="000000"/>
                        </a:solidFill>
                        <a:effectLst/>
                        <a:latin typeface="Meiryo" charset="-128"/>
                        <a:ea typeface="Meiryo" charset="-128"/>
                        <a:cs typeface="Meiryo" charset="-128"/>
                      </a:endParaRPr>
                    </a:p>
                  </a:txBody>
                  <a:tcPr marL="4763" marR="4763" marT="4763"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c>
                  <a:txBody>
                    <a:bodyPr/>
                    <a:lstStyle/>
                    <a:p>
                      <a:pPr algn="r" fontAlgn="ctr"/>
                      <a:r>
                        <a:rPr lang="ja-JP" altLang="en-US" sz="1100" u="none" strike="noStrike">
                          <a:effectLst/>
                          <a:latin typeface="Meiryo" charset="-128"/>
                          <a:ea typeface="Meiryo" charset="-128"/>
                          <a:cs typeface="Meiryo" charset="-128"/>
                        </a:rPr>
                        <a:t>　</a:t>
                      </a:r>
                      <a:endParaRPr lang="ja-JP" altLang="en-US" sz="1100" b="0" i="0" u="none" strike="noStrike">
                        <a:solidFill>
                          <a:srgbClr val="000000"/>
                        </a:solidFill>
                        <a:effectLst/>
                        <a:latin typeface="Meiryo" charset="-128"/>
                        <a:ea typeface="Meiryo" charset="-128"/>
                        <a:cs typeface="Meiryo" charset="-128"/>
                      </a:endParaRPr>
                    </a:p>
                  </a:txBody>
                  <a:tcPr marL="4763" marR="4763" marT="4763" marB="0" anchor="ctr">
                    <a:lnB w="12700" cap="flat" cmpd="sng" algn="ctr">
                      <a:solidFill>
                        <a:schemeClr val="tx1"/>
                      </a:solidFill>
                      <a:prstDash val="solid"/>
                      <a:round/>
                      <a:headEnd type="none" w="med" len="med"/>
                      <a:tailEnd type="none" w="med" len="med"/>
                    </a:lnB>
                    <a:noFill/>
                  </a:tcPr>
                </a:tc>
                <a:tc>
                  <a:txBody>
                    <a:bodyPr/>
                    <a:lstStyle/>
                    <a:p>
                      <a:pPr algn="r" fontAlgn="ctr"/>
                      <a:r>
                        <a:rPr lang="ja-JP" altLang="en-US" sz="1100" u="none" strike="noStrike">
                          <a:effectLst/>
                          <a:latin typeface="Meiryo" charset="-128"/>
                          <a:ea typeface="Meiryo" charset="-128"/>
                          <a:cs typeface="Meiryo" charset="-128"/>
                        </a:rPr>
                        <a:t>　</a:t>
                      </a:r>
                      <a:endParaRPr lang="ja-JP" altLang="en-US" sz="1100" b="0" i="0" u="none" strike="noStrike">
                        <a:solidFill>
                          <a:srgbClr val="000000"/>
                        </a:solidFill>
                        <a:effectLst/>
                        <a:latin typeface="Meiryo" charset="-128"/>
                        <a:ea typeface="Meiryo" charset="-128"/>
                        <a:cs typeface="Meiryo" charset="-128"/>
                      </a:endParaRPr>
                    </a:p>
                  </a:txBody>
                  <a:tcPr marL="4763" marR="4763" marT="4763" marB="0" anchor="ctr">
                    <a:lnB w="12700" cap="flat" cmpd="sng" algn="ctr">
                      <a:solidFill>
                        <a:schemeClr val="tx1"/>
                      </a:solidFill>
                      <a:prstDash val="solid"/>
                      <a:round/>
                      <a:headEnd type="none" w="med" len="med"/>
                      <a:tailEnd type="none" w="med" len="med"/>
                    </a:lnB>
                    <a:noFill/>
                  </a:tcPr>
                </a:tc>
                <a:tc>
                  <a:txBody>
                    <a:bodyPr/>
                    <a:lstStyle/>
                    <a:p>
                      <a:pPr algn="r" fontAlgn="ctr"/>
                      <a:r>
                        <a:rPr lang="ja-JP" altLang="en-US" sz="1100" u="none" strike="noStrike" dirty="0">
                          <a:effectLst/>
                          <a:latin typeface="Meiryo" charset="-128"/>
                          <a:ea typeface="Meiryo" charset="-128"/>
                          <a:cs typeface="Meiryo" charset="-128"/>
                        </a:rPr>
                        <a:t>　</a:t>
                      </a:r>
                      <a:endParaRPr lang="ja-JP" altLang="en-US" sz="1100" b="0" i="0" u="none" strike="noStrike" dirty="0">
                        <a:solidFill>
                          <a:srgbClr val="000000"/>
                        </a:solidFill>
                        <a:effectLst/>
                        <a:latin typeface="Meiryo" charset="-128"/>
                        <a:ea typeface="Meiryo" charset="-128"/>
                        <a:cs typeface="Meiryo" charset="-128"/>
                      </a:endParaRPr>
                    </a:p>
                  </a:txBody>
                  <a:tcPr marL="4763" marR="4763" marT="4763" marB="0" anchor="ctr">
                    <a:lnB w="12700" cap="flat" cmpd="sng" algn="ctr">
                      <a:solidFill>
                        <a:schemeClr val="tx1"/>
                      </a:solidFill>
                      <a:prstDash val="solid"/>
                      <a:round/>
                      <a:headEnd type="none" w="med" len="med"/>
                      <a:tailEnd type="none" w="med" len="med"/>
                    </a:lnB>
                    <a:noFill/>
                  </a:tcPr>
                </a:tc>
                <a:tc>
                  <a:txBody>
                    <a:bodyPr/>
                    <a:lstStyle/>
                    <a:p>
                      <a:pPr algn="r" fontAlgn="ctr"/>
                      <a:r>
                        <a:rPr lang="ja-JP" altLang="en-US" sz="1100" u="none" strike="noStrike" dirty="0">
                          <a:effectLst/>
                          <a:latin typeface="Meiryo" charset="-128"/>
                          <a:ea typeface="Meiryo" charset="-128"/>
                          <a:cs typeface="Meiryo" charset="-128"/>
                        </a:rPr>
                        <a:t>　</a:t>
                      </a:r>
                      <a:endParaRPr lang="ja-JP" altLang="en-US" sz="1100" b="0" i="0" u="none" strike="noStrike" dirty="0">
                        <a:solidFill>
                          <a:srgbClr val="000000"/>
                        </a:solidFill>
                        <a:effectLst/>
                        <a:latin typeface="Meiryo" charset="-128"/>
                        <a:ea typeface="Meiryo" charset="-128"/>
                        <a:cs typeface="Meiryo" charset="-128"/>
                      </a:endParaRPr>
                    </a:p>
                  </a:txBody>
                  <a:tcPr marL="4763" marR="4763" marT="4763" marB="0" anchor="ctr">
                    <a:lnB w="12700" cap="flat" cmpd="sng" algn="ctr">
                      <a:solidFill>
                        <a:schemeClr val="tx1"/>
                      </a:solidFill>
                      <a:prstDash val="solid"/>
                      <a:round/>
                      <a:headEnd type="none" w="med" len="med"/>
                      <a:tailEnd type="none" w="med" len="med"/>
                    </a:lnB>
                    <a:noFill/>
                  </a:tcPr>
                </a:tc>
                <a:tc>
                  <a:txBody>
                    <a:bodyPr/>
                    <a:lstStyle/>
                    <a:p>
                      <a:pPr algn="r" fontAlgn="ctr"/>
                      <a:r>
                        <a:rPr lang="ja-JP" altLang="en-US" sz="1100" u="none" strike="noStrike" dirty="0">
                          <a:effectLst/>
                          <a:latin typeface="Meiryo" charset="-128"/>
                          <a:ea typeface="Meiryo" charset="-128"/>
                          <a:cs typeface="Meiryo" charset="-128"/>
                        </a:rPr>
                        <a:t>　</a:t>
                      </a:r>
                      <a:endParaRPr lang="ja-JP" altLang="en-US" sz="1100" b="0" i="0" u="none" strike="noStrike" dirty="0">
                        <a:solidFill>
                          <a:srgbClr val="000000"/>
                        </a:solidFill>
                        <a:effectLst/>
                        <a:latin typeface="Meiryo" charset="-128"/>
                        <a:ea typeface="Meiryo" charset="-128"/>
                        <a:cs typeface="Meiryo" charset="-128"/>
                      </a:endParaRPr>
                    </a:p>
                  </a:txBody>
                  <a:tcPr marL="4763" marR="4763" marT="4763"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ctr" fontAlgn="ctr"/>
                      <a:r>
                        <a:rPr lang="fi-FI" sz="1100" b="0" i="0" u="none" strike="noStrike" dirty="0">
                          <a:solidFill>
                            <a:srgbClr val="000000"/>
                          </a:solidFill>
                          <a:effectLst/>
                          <a:latin typeface="Meiryo" charset="-128"/>
                          <a:ea typeface="Meiryo" charset="-128"/>
                          <a:cs typeface="Meiryo" charset="-128"/>
                        </a:rPr>
                        <a:t>-.185</a:t>
                      </a:r>
                    </a:p>
                  </a:txBody>
                  <a:tcPr marL="4763" marR="4763" marT="4763"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c>
                  <a:txBody>
                    <a:bodyPr/>
                    <a:lstStyle/>
                    <a:p>
                      <a:pPr algn="ctr" fontAlgn="ctr"/>
                      <a:r>
                        <a:rPr lang="ja-JP" altLang="en-US" sz="900" b="0" i="0" u="none" strike="noStrike">
                          <a:solidFill>
                            <a:srgbClr val="000000"/>
                          </a:solidFill>
                          <a:effectLst/>
                          <a:latin typeface="Meiryo" charset="-128"/>
                          <a:ea typeface="Meiryo" charset="-128"/>
                          <a:cs typeface="Meiryo" charset="-128"/>
                        </a:rPr>
                        <a:t>　</a:t>
                      </a:r>
                    </a:p>
                  </a:txBody>
                  <a:tcPr marL="4763" marR="4763" marT="4763" marB="0" anchor="ctr">
                    <a:lnB w="12700" cap="flat" cmpd="sng" algn="ctr">
                      <a:solidFill>
                        <a:schemeClr val="tx1"/>
                      </a:solidFill>
                      <a:prstDash val="solid"/>
                      <a:round/>
                      <a:headEnd type="none" w="med" len="med"/>
                      <a:tailEnd type="none" w="med" len="med"/>
                    </a:lnB>
                    <a:noFill/>
                  </a:tcPr>
                </a:tc>
                <a:tc>
                  <a:txBody>
                    <a:bodyPr/>
                    <a:lstStyle/>
                    <a:p>
                      <a:pPr algn="ctr" fontAlgn="ctr"/>
                      <a:r>
                        <a:rPr lang="is-IS" sz="1100" b="0" i="0" u="none" strike="noStrike">
                          <a:solidFill>
                            <a:srgbClr val="000000"/>
                          </a:solidFill>
                          <a:effectLst/>
                          <a:latin typeface="Meiryo" charset="-128"/>
                          <a:ea typeface="Meiryo" charset="-128"/>
                          <a:cs typeface="Meiryo" charset="-128"/>
                        </a:rPr>
                        <a:t>.166</a:t>
                      </a:r>
                    </a:p>
                  </a:txBody>
                  <a:tcPr marL="4763" marR="4763" marT="4763" marB="0" anchor="ctr">
                    <a:lnB w="12700" cap="flat" cmpd="sng" algn="ctr">
                      <a:solidFill>
                        <a:schemeClr val="tx1"/>
                      </a:solidFill>
                      <a:prstDash val="solid"/>
                      <a:round/>
                      <a:headEnd type="none" w="med" len="med"/>
                      <a:tailEnd type="none" w="med" len="med"/>
                    </a:lnB>
                    <a:noFill/>
                  </a:tcPr>
                </a:tc>
                <a:tc>
                  <a:txBody>
                    <a:bodyPr/>
                    <a:lstStyle/>
                    <a:p>
                      <a:pPr algn="ctr" fontAlgn="ctr"/>
                      <a:r>
                        <a:rPr lang="is-IS" sz="1100" b="0" i="0" u="none" strike="noStrike">
                          <a:solidFill>
                            <a:srgbClr val="000000"/>
                          </a:solidFill>
                          <a:effectLst/>
                          <a:latin typeface="Meiryo" charset="-128"/>
                          <a:ea typeface="Meiryo" charset="-128"/>
                          <a:cs typeface="Meiryo" charset="-128"/>
                        </a:rPr>
                        <a:t>-.044</a:t>
                      </a:r>
                    </a:p>
                  </a:txBody>
                  <a:tcPr marL="4763" marR="4763" marT="4763" marB="0" anchor="ctr">
                    <a:lnB w="12700" cap="flat" cmpd="sng" algn="ctr">
                      <a:solidFill>
                        <a:schemeClr val="tx1"/>
                      </a:solidFill>
                      <a:prstDash val="solid"/>
                      <a:round/>
                      <a:headEnd type="none" w="med" len="med"/>
                      <a:tailEnd type="none" w="med" len="med"/>
                    </a:lnB>
                    <a:noFill/>
                  </a:tcPr>
                </a:tc>
              </a:tr>
              <a:tr h="279083">
                <a:tc>
                  <a:txBody>
                    <a:bodyPr/>
                    <a:lstStyle/>
                    <a:p>
                      <a:pPr lvl="1" algn="l" fontAlgn="ctr"/>
                      <a:r>
                        <a:rPr lang="en-US" altLang="ja-JP" sz="1100" u="none" strike="noStrike" dirty="0" smtClean="0">
                          <a:effectLst/>
                          <a:latin typeface="Meiryo" charset="-128"/>
                          <a:ea typeface="Meiryo" charset="-128"/>
                          <a:cs typeface="Meiryo" charset="-128"/>
                        </a:rPr>
                        <a:t>Adjusted R</a:t>
                      </a:r>
                      <a:r>
                        <a:rPr lang="en-US" altLang="ja-JP" sz="1100" u="none" strike="noStrike" baseline="30000" dirty="0" smtClean="0">
                          <a:effectLst/>
                          <a:latin typeface="Meiryo" charset="-128"/>
                          <a:ea typeface="Meiryo" charset="-128"/>
                          <a:cs typeface="Meiryo" charset="-128"/>
                        </a:rPr>
                        <a:t>2</a:t>
                      </a:r>
                      <a:endParaRPr lang="ja-JP" altLang="en-US" sz="1100" b="0" i="0" u="none" strike="noStrike" baseline="30000" dirty="0">
                        <a:solidFill>
                          <a:srgbClr val="000000"/>
                        </a:solidFill>
                        <a:effectLst/>
                        <a:latin typeface="Meiryo" charset="-128"/>
                        <a:ea typeface="Meiryo" charset="-128"/>
                        <a:cs typeface="Meiryo" charset="-128"/>
                      </a:endParaRPr>
                    </a:p>
                  </a:txBody>
                  <a:tcPr marL="4763" marR="4763" marT="4763"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algn="r" fontAlgn="ctr"/>
                      <a:r>
                        <a:rPr lang="is-IS" sz="1100" u="none" strike="noStrike" dirty="0">
                          <a:effectLst/>
                          <a:latin typeface="Meiryo" charset="-128"/>
                          <a:ea typeface="Meiryo" charset="-128"/>
                          <a:cs typeface="Meiryo" charset="-128"/>
                        </a:rPr>
                        <a:t>.019</a:t>
                      </a:r>
                      <a:endParaRPr lang="is-IS" sz="1100" b="0" i="0" u="none" strike="noStrike" dirty="0">
                        <a:solidFill>
                          <a:srgbClr val="000000"/>
                        </a:solidFill>
                        <a:effectLst/>
                        <a:latin typeface="Meiryo" charset="-128"/>
                        <a:ea typeface="Meiryo" charset="-128"/>
                        <a:cs typeface="Meiryo" charset="-128"/>
                      </a:endParaRPr>
                    </a:p>
                  </a:txBody>
                  <a:tcPr marL="4763" marR="4763" marT="4763"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tc>
                  <a:txBody>
                    <a:bodyPr/>
                    <a:lstStyle/>
                    <a:p>
                      <a:pPr algn="r" fontAlgn="ctr"/>
                      <a:endParaRPr lang="ja-JP" altLang="en-US" sz="1100" b="0" i="0" u="none" strike="noStrike">
                        <a:solidFill>
                          <a:srgbClr val="000000"/>
                        </a:solidFill>
                        <a:effectLst/>
                        <a:latin typeface="Meiryo" charset="-128"/>
                        <a:ea typeface="Meiryo" charset="-128"/>
                        <a:cs typeface="Meiryo" charset="-128"/>
                      </a:endParaRPr>
                    </a:p>
                  </a:txBody>
                  <a:tcPr marL="4763" marR="4763" marT="4763" marB="0" anchor="ctr">
                    <a:lnT w="12700" cap="flat" cmpd="sng" algn="ctr">
                      <a:solidFill>
                        <a:schemeClr val="tx1"/>
                      </a:solidFill>
                      <a:prstDash val="solid"/>
                      <a:round/>
                      <a:headEnd type="none" w="med" len="med"/>
                      <a:tailEnd type="none" w="med" len="med"/>
                    </a:lnT>
                    <a:noFill/>
                  </a:tcPr>
                </a:tc>
                <a:tc>
                  <a:txBody>
                    <a:bodyPr/>
                    <a:lstStyle/>
                    <a:p>
                      <a:pPr algn="r" fontAlgn="ctr"/>
                      <a:endParaRPr lang="ja-JP" altLang="en-US" sz="1100" b="0" i="0" u="none" strike="noStrike">
                        <a:solidFill>
                          <a:srgbClr val="000000"/>
                        </a:solidFill>
                        <a:effectLst/>
                        <a:latin typeface="Meiryo" charset="-128"/>
                        <a:ea typeface="Meiryo" charset="-128"/>
                        <a:cs typeface="Meiryo" charset="-128"/>
                      </a:endParaRPr>
                    </a:p>
                  </a:txBody>
                  <a:tcPr marL="4763" marR="4763" marT="4763" marB="0" anchor="ctr">
                    <a:lnT w="12700" cap="flat" cmpd="sng" algn="ctr">
                      <a:solidFill>
                        <a:schemeClr val="tx1"/>
                      </a:solidFill>
                      <a:prstDash val="solid"/>
                      <a:round/>
                      <a:headEnd type="none" w="med" len="med"/>
                      <a:tailEnd type="none" w="med" len="med"/>
                    </a:lnT>
                    <a:noFill/>
                  </a:tcPr>
                </a:tc>
                <a:tc>
                  <a:txBody>
                    <a:bodyPr/>
                    <a:lstStyle/>
                    <a:p>
                      <a:pPr algn="r" fontAlgn="ctr"/>
                      <a:endParaRPr lang="ja-JP" altLang="en-US" sz="1100" b="0" i="0" u="none" strike="noStrike" dirty="0">
                        <a:solidFill>
                          <a:srgbClr val="000000"/>
                        </a:solidFill>
                        <a:effectLst/>
                        <a:latin typeface="Meiryo" charset="-128"/>
                        <a:ea typeface="Meiryo" charset="-128"/>
                        <a:cs typeface="Meiryo" charset="-128"/>
                      </a:endParaRPr>
                    </a:p>
                  </a:txBody>
                  <a:tcPr marL="4763" marR="4763" marT="4763" marB="0" anchor="ctr">
                    <a:lnT w="12700" cap="flat" cmpd="sng" algn="ctr">
                      <a:solidFill>
                        <a:schemeClr val="tx1"/>
                      </a:solidFill>
                      <a:prstDash val="solid"/>
                      <a:round/>
                      <a:headEnd type="none" w="med" len="med"/>
                      <a:tailEnd type="none" w="med" len="med"/>
                    </a:lnT>
                    <a:noFill/>
                  </a:tcPr>
                </a:tc>
                <a:tc>
                  <a:txBody>
                    <a:bodyPr/>
                    <a:lstStyle/>
                    <a:p>
                      <a:pPr algn="r" fontAlgn="ctr"/>
                      <a:endParaRPr lang="ja-JP" altLang="en-US" sz="1100" b="0" i="0" u="none" strike="noStrike">
                        <a:solidFill>
                          <a:srgbClr val="000000"/>
                        </a:solidFill>
                        <a:effectLst/>
                        <a:latin typeface="Meiryo" charset="-128"/>
                        <a:ea typeface="Meiryo" charset="-128"/>
                        <a:cs typeface="Meiryo" charset="-128"/>
                      </a:endParaRPr>
                    </a:p>
                  </a:txBody>
                  <a:tcPr marL="4763" marR="4763" marT="4763"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algn="r" fontAlgn="ctr"/>
                      <a:r>
                        <a:rPr lang="is-IS" sz="1100" u="none" strike="noStrike">
                          <a:effectLst/>
                          <a:latin typeface="Meiryo" charset="-128"/>
                          <a:ea typeface="Meiryo" charset="-128"/>
                          <a:cs typeface="Meiryo" charset="-128"/>
                        </a:rPr>
                        <a:t>.131</a:t>
                      </a:r>
                      <a:endParaRPr lang="is-IS" sz="1100" b="0" i="0" u="none" strike="noStrike">
                        <a:solidFill>
                          <a:srgbClr val="000000"/>
                        </a:solidFill>
                        <a:effectLst/>
                        <a:latin typeface="Meiryo" charset="-128"/>
                        <a:ea typeface="Meiryo" charset="-128"/>
                        <a:cs typeface="Meiryo" charset="-128"/>
                      </a:endParaRPr>
                    </a:p>
                  </a:txBody>
                  <a:tcPr marL="4763" marR="4763" marT="4763"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tc>
                  <a:txBody>
                    <a:bodyPr/>
                    <a:lstStyle/>
                    <a:p>
                      <a:pPr algn="r" fontAlgn="ctr"/>
                      <a:endParaRPr lang="ja-JP" altLang="en-US" sz="900" b="0" i="0" u="none" strike="noStrike" dirty="0">
                        <a:solidFill>
                          <a:srgbClr val="000000"/>
                        </a:solidFill>
                        <a:effectLst/>
                        <a:latin typeface="Meiryo" charset="-128"/>
                        <a:ea typeface="Meiryo" charset="-128"/>
                        <a:cs typeface="Meiryo" charset="-128"/>
                      </a:endParaRPr>
                    </a:p>
                  </a:txBody>
                  <a:tcPr marL="4763" marR="4763" marT="4763" marB="0" anchor="ctr">
                    <a:lnT w="12700" cap="flat" cmpd="sng" algn="ctr">
                      <a:solidFill>
                        <a:schemeClr val="tx1"/>
                      </a:solidFill>
                      <a:prstDash val="solid"/>
                      <a:round/>
                      <a:headEnd type="none" w="med" len="med"/>
                      <a:tailEnd type="none" w="med" len="med"/>
                    </a:lnT>
                    <a:noFill/>
                  </a:tcPr>
                </a:tc>
                <a:tc>
                  <a:txBody>
                    <a:bodyPr/>
                    <a:lstStyle/>
                    <a:p>
                      <a:pPr algn="r" fontAlgn="ctr"/>
                      <a:endParaRPr lang="ja-JP" altLang="en-US" sz="1100" b="0" i="0" u="none" strike="noStrike" dirty="0">
                        <a:solidFill>
                          <a:srgbClr val="000000"/>
                        </a:solidFill>
                        <a:effectLst/>
                        <a:latin typeface="Meiryo" charset="-128"/>
                        <a:ea typeface="Meiryo" charset="-128"/>
                        <a:cs typeface="Meiryo" charset="-128"/>
                      </a:endParaRPr>
                    </a:p>
                  </a:txBody>
                  <a:tcPr marL="4763" marR="4763" marT="4763" marB="0" anchor="ctr">
                    <a:lnT w="12700" cap="flat" cmpd="sng" algn="ctr">
                      <a:solidFill>
                        <a:schemeClr val="tx1"/>
                      </a:solidFill>
                      <a:prstDash val="solid"/>
                      <a:round/>
                      <a:headEnd type="none" w="med" len="med"/>
                      <a:tailEnd type="none" w="med" len="med"/>
                    </a:lnT>
                    <a:noFill/>
                  </a:tcPr>
                </a:tc>
                <a:tc>
                  <a:txBody>
                    <a:bodyPr/>
                    <a:lstStyle/>
                    <a:p>
                      <a:pPr algn="r" fontAlgn="ctr"/>
                      <a:endParaRPr lang="ja-JP" altLang="en-US" sz="1100" b="0" i="0" u="none" strike="noStrike" dirty="0">
                        <a:solidFill>
                          <a:srgbClr val="000000"/>
                        </a:solidFill>
                        <a:effectLst/>
                        <a:latin typeface="Meiryo" charset="-128"/>
                        <a:ea typeface="Meiryo" charset="-128"/>
                        <a:cs typeface="Meiryo" charset="-128"/>
                      </a:endParaRPr>
                    </a:p>
                  </a:txBody>
                  <a:tcPr marL="4763" marR="4763" marT="4763" marB="0" anchor="ctr">
                    <a:lnT w="12700" cap="flat" cmpd="sng" algn="ctr">
                      <a:solidFill>
                        <a:schemeClr val="tx1"/>
                      </a:solidFill>
                      <a:prstDash val="solid"/>
                      <a:round/>
                      <a:headEnd type="none" w="med" len="med"/>
                      <a:tailEnd type="none" w="med" len="med"/>
                    </a:lnT>
                    <a:noFill/>
                  </a:tcPr>
                </a:tc>
                <a:tc>
                  <a:txBody>
                    <a:bodyPr/>
                    <a:lstStyle/>
                    <a:p>
                      <a:pPr algn="r" fontAlgn="ctr"/>
                      <a:endParaRPr lang="ja-JP" altLang="en-US" sz="1100" b="0" i="0" u="none" strike="noStrike" dirty="0">
                        <a:solidFill>
                          <a:srgbClr val="000000"/>
                        </a:solidFill>
                        <a:effectLst/>
                        <a:latin typeface="Meiryo" charset="-128"/>
                        <a:ea typeface="Meiryo" charset="-128"/>
                        <a:cs typeface="Meiryo" charset="-128"/>
                      </a:endParaRPr>
                    </a:p>
                  </a:txBody>
                  <a:tcPr marL="4763" marR="4763" marT="4763"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algn="r" fontAlgn="ctr"/>
                      <a:r>
                        <a:rPr lang="is-IS" sz="1100" u="none" strike="noStrike" dirty="0">
                          <a:effectLst/>
                          <a:latin typeface="Meiryo" charset="-128"/>
                          <a:ea typeface="Meiryo" charset="-128"/>
                          <a:cs typeface="Meiryo" charset="-128"/>
                        </a:rPr>
                        <a:t>.060</a:t>
                      </a:r>
                      <a:endParaRPr lang="is-IS" sz="1100" b="0" i="0" u="none" strike="noStrike" dirty="0">
                        <a:solidFill>
                          <a:srgbClr val="000000"/>
                        </a:solidFill>
                        <a:effectLst/>
                        <a:latin typeface="Meiryo" charset="-128"/>
                        <a:ea typeface="Meiryo" charset="-128"/>
                        <a:cs typeface="Meiryo" charset="-128"/>
                      </a:endParaRPr>
                    </a:p>
                  </a:txBody>
                  <a:tcPr marL="4763" marR="4763" marT="4763"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tc>
                  <a:txBody>
                    <a:bodyPr/>
                    <a:lstStyle/>
                    <a:p>
                      <a:pPr algn="r" fontAlgn="ctr"/>
                      <a:endParaRPr lang="ja-JP" altLang="en-US" sz="1100" b="0" i="0" u="none" strike="noStrike" dirty="0">
                        <a:solidFill>
                          <a:srgbClr val="000000"/>
                        </a:solidFill>
                        <a:effectLst/>
                        <a:latin typeface="Meiryo" charset="-128"/>
                        <a:ea typeface="Meiryo" charset="-128"/>
                        <a:cs typeface="Meiryo" charset="-128"/>
                      </a:endParaRPr>
                    </a:p>
                  </a:txBody>
                  <a:tcPr marL="4763" marR="4763" marT="4763" marB="0" anchor="ctr">
                    <a:lnT w="12700" cap="flat" cmpd="sng" algn="ctr">
                      <a:solidFill>
                        <a:schemeClr val="tx1"/>
                      </a:solidFill>
                      <a:prstDash val="solid"/>
                      <a:round/>
                      <a:headEnd type="none" w="med" len="med"/>
                      <a:tailEnd type="none" w="med" len="med"/>
                    </a:lnT>
                    <a:noFill/>
                  </a:tcPr>
                </a:tc>
                <a:tc>
                  <a:txBody>
                    <a:bodyPr/>
                    <a:lstStyle/>
                    <a:p>
                      <a:pPr algn="r" fontAlgn="ctr"/>
                      <a:endParaRPr lang="ja-JP" altLang="en-US" sz="1100" b="0" i="0" u="none" strike="noStrike">
                        <a:solidFill>
                          <a:srgbClr val="000000"/>
                        </a:solidFill>
                        <a:effectLst/>
                        <a:latin typeface="Meiryo" charset="-128"/>
                        <a:ea typeface="Meiryo" charset="-128"/>
                        <a:cs typeface="Meiryo" charset="-128"/>
                      </a:endParaRPr>
                    </a:p>
                  </a:txBody>
                  <a:tcPr marL="4763" marR="4763" marT="4763" marB="0" anchor="ctr">
                    <a:lnT w="12700" cap="flat" cmpd="sng" algn="ctr">
                      <a:solidFill>
                        <a:schemeClr val="tx1"/>
                      </a:solidFill>
                      <a:prstDash val="solid"/>
                      <a:round/>
                      <a:headEnd type="none" w="med" len="med"/>
                      <a:tailEnd type="none" w="med" len="med"/>
                    </a:lnT>
                    <a:noFill/>
                  </a:tcPr>
                </a:tc>
                <a:tc>
                  <a:txBody>
                    <a:bodyPr/>
                    <a:lstStyle/>
                    <a:p>
                      <a:pPr algn="r" fontAlgn="ctr"/>
                      <a:endParaRPr lang="ja-JP" altLang="en-US" sz="1100" b="0" i="0" u="none" strike="noStrike" dirty="0">
                        <a:solidFill>
                          <a:srgbClr val="000000"/>
                        </a:solidFill>
                        <a:effectLst/>
                        <a:latin typeface="Meiryo" charset="-128"/>
                        <a:ea typeface="Meiryo" charset="-128"/>
                        <a:cs typeface="Meiryo" charset="-128"/>
                      </a:endParaRPr>
                    </a:p>
                  </a:txBody>
                  <a:tcPr marL="4763" marR="4763" marT="4763" marB="0" anchor="ctr">
                    <a:lnT w="12700" cap="flat" cmpd="sng" algn="ctr">
                      <a:solidFill>
                        <a:schemeClr val="tx1"/>
                      </a:solidFill>
                      <a:prstDash val="solid"/>
                      <a:round/>
                      <a:headEnd type="none" w="med" len="med"/>
                      <a:tailEnd type="none" w="med" len="med"/>
                    </a:lnT>
                    <a:noFill/>
                  </a:tcPr>
                </a:tc>
                <a:tc>
                  <a:txBody>
                    <a:bodyPr/>
                    <a:lstStyle/>
                    <a:p>
                      <a:pPr algn="r" fontAlgn="ctr"/>
                      <a:endParaRPr lang="ja-JP" altLang="en-US" sz="1100" b="0" i="0" u="none" strike="noStrike" dirty="0">
                        <a:solidFill>
                          <a:srgbClr val="000000"/>
                        </a:solidFill>
                        <a:effectLst/>
                        <a:latin typeface="Meiryo" charset="-128"/>
                        <a:ea typeface="Meiryo" charset="-128"/>
                        <a:cs typeface="Meiryo" charset="-128"/>
                      </a:endParaRPr>
                    </a:p>
                  </a:txBody>
                  <a:tcPr marL="4763" marR="4763" marT="4763" marB="0" anchor="ctr">
                    <a:lnT w="12700" cap="flat" cmpd="sng" algn="ctr">
                      <a:solidFill>
                        <a:schemeClr val="tx1"/>
                      </a:solidFill>
                      <a:prstDash val="solid"/>
                      <a:round/>
                      <a:headEnd type="none" w="med" len="med"/>
                      <a:tailEnd type="none" w="med" len="med"/>
                    </a:lnT>
                    <a:noFill/>
                  </a:tcPr>
                </a:tc>
                <a:tc>
                  <a:txBody>
                    <a:bodyPr/>
                    <a:lstStyle/>
                    <a:p>
                      <a:pPr algn="r" fontAlgn="ctr"/>
                      <a:endParaRPr lang="ja-JP" altLang="en-US" sz="1100" b="0" i="0" u="none" strike="noStrike" dirty="0">
                        <a:solidFill>
                          <a:srgbClr val="000000"/>
                        </a:solidFill>
                        <a:effectLst/>
                        <a:latin typeface="Meiryo" charset="-128"/>
                        <a:ea typeface="Meiryo" charset="-128"/>
                        <a:cs typeface="Meiryo" charset="-128"/>
                      </a:endParaRPr>
                    </a:p>
                  </a:txBody>
                  <a:tcPr marL="4763" marR="4763" marT="4763"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algn="ctr" fontAlgn="ctr"/>
                      <a:r>
                        <a:rPr lang="is-IS" sz="1100" b="0" i="0" u="none" strike="noStrike" dirty="0">
                          <a:solidFill>
                            <a:srgbClr val="000000"/>
                          </a:solidFill>
                          <a:effectLst/>
                          <a:latin typeface="Meiryo" charset="-128"/>
                          <a:ea typeface="Meiryo" charset="-128"/>
                          <a:cs typeface="Meiryo" charset="-128"/>
                        </a:rPr>
                        <a:t>.162</a:t>
                      </a:r>
                    </a:p>
                  </a:txBody>
                  <a:tcPr marL="4763" marR="4763" marT="4763"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tc>
                  <a:txBody>
                    <a:bodyPr/>
                    <a:lstStyle/>
                    <a:p>
                      <a:pPr algn="ctr" fontAlgn="ctr"/>
                      <a:endParaRPr lang="ja-JP" altLang="en-US" sz="1800" b="0" i="0" u="none" strike="noStrike">
                        <a:solidFill>
                          <a:srgbClr val="000000"/>
                        </a:solidFill>
                        <a:effectLst/>
                        <a:latin typeface="Meiryo" charset="-128"/>
                        <a:ea typeface="Meiryo" charset="-128"/>
                        <a:cs typeface="Meiryo" charset="-128"/>
                      </a:endParaRPr>
                    </a:p>
                  </a:txBody>
                  <a:tcPr marL="4763" marR="4763" marT="4763" marB="0" anchor="ctr">
                    <a:lnT w="12700" cap="flat" cmpd="sng" algn="ctr">
                      <a:solidFill>
                        <a:schemeClr val="tx1"/>
                      </a:solidFill>
                      <a:prstDash val="solid"/>
                      <a:round/>
                      <a:headEnd type="none" w="med" len="med"/>
                      <a:tailEnd type="none" w="med" len="med"/>
                    </a:lnT>
                    <a:noFill/>
                  </a:tcPr>
                </a:tc>
                <a:tc>
                  <a:txBody>
                    <a:bodyPr/>
                    <a:lstStyle/>
                    <a:p>
                      <a:pPr algn="ctr" fontAlgn="ctr"/>
                      <a:endParaRPr lang="ja-JP" altLang="en-US" sz="1800" b="0" i="0" u="none" strike="noStrike">
                        <a:solidFill>
                          <a:srgbClr val="000000"/>
                        </a:solidFill>
                        <a:effectLst/>
                        <a:latin typeface="Meiryo" charset="-128"/>
                        <a:ea typeface="Meiryo" charset="-128"/>
                        <a:cs typeface="Meiryo" charset="-128"/>
                      </a:endParaRPr>
                    </a:p>
                  </a:txBody>
                  <a:tcPr marL="4763" marR="4763" marT="4763" marB="0" anchor="ctr">
                    <a:lnT w="12700" cap="flat" cmpd="sng" algn="ctr">
                      <a:solidFill>
                        <a:schemeClr val="tx1"/>
                      </a:solidFill>
                      <a:prstDash val="solid"/>
                      <a:round/>
                      <a:headEnd type="none" w="med" len="med"/>
                      <a:tailEnd type="none" w="med" len="med"/>
                    </a:lnT>
                    <a:noFill/>
                  </a:tcPr>
                </a:tc>
                <a:tc>
                  <a:txBody>
                    <a:bodyPr/>
                    <a:lstStyle/>
                    <a:p>
                      <a:pPr algn="ctr" fontAlgn="ctr"/>
                      <a:endParaRPr lang="ja-JP" altLang="en-US" sz="900" b="0" i="0" u="none" strike="noStrike" dirty="0">
                        <a:solidFill>
                          <a:srgbClr val="000000"/>
                        </a:solidFill>
                        <a:effectLst/>
                        <a:latin typeface="Meiryo" charset="-128"/>
                        <a:ea typeface="Meiryo" charset="-128"/>
                        <a:cs typeface="Meiryo" charset="-128"/>
                      </a:endParaRPr>
                    </a:p>
                  </a:txBody>
                  <a:tcPr marL="4763" marR="4763" marT="4763" marB="0" anchor="ctr">
                    <a:lnT w="12700" cap="flat" cmpd="sng" algn="ctr">
                      <a:solidFill>
                        <a:schemeClr val="tx1"/>
                      </a:solidFill>
                      <a:prstDash val="solid"/>
                      <a:round/>
                      <a:headEnd type="none" w="med" len="med"/>
                      <a:tailEnd type="none" w="med" len="med"/>
                    </a:lnT>
                    <a:noFill/>
                  </a:tcPr>
                </a:tc>
              </a:tr>
              <a:tr h="264600">
                <a:tc>
                  <a:txBody>
                    <a:bodyPr/>
                    <a:lstStyle/>
                    <a:p>
                      <a:pPr lvl="1" algn="l" fontAlgn="ctr"/>
                      <a:r>
                        <a:rPr lang="en-US" altLang="ja-JP" sz="1100" u="none" strike="noStrike" dirty="0">
                          <a:effectLst/>
                          <a:latin typeface="Meiryo" charset="-128"/>
                          <a:ea typeface="Meiryo" charset="-128"/>
                          <a:cs typeface="Meiryo" charset="-128"/>
                        </a:rPr>
                        <a:t>N</a:t>
                      </a:r>
                      <a:endParaRPr lang="en-US" altLang="ja-JP" sz="1100" b="0" i="0" u="none" strike="noStrike" dirty="0">
                        <a:solidFill>
                          <a:srgbClr val="000000"/>
                        </a:solidFill>
                        <a:effectLst/>
                        <a:latin typeface="Meiryo" charset="-128"/>
                        <a:ea typeface="Meiryo" charset="-128"/>
                        <a:cs typeface="Meiryo" charset="-128"/>
                      </a:endParaRPr>
                    </a:p>
                  </a:txBody>
                  <a:tcPr marL="4763" marR="4763" marT="4763"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r" fontAlgn="ctr"/>
                      <a:r>
                        <a:rPr lang="is-IS" sz="1100" u="none" strike="noStrike" dirty="0">
                          <a:effectLst/>
                          <a:latin typeface="Meiryo" charset="-128"/>
                          <a:ea typeface="Meiryo" charset="-128"/>
                          <a:cs typeface="Meiryo" charset="-128"/>
                        </a:rPr>
                        <a:t>1053</a:t>
                      </a:r>
                      <a:endParaRPr lang="is-IS" sz="1100" b="0" i="0" u="none" strike="noStrike" dirty="0">
                        <a:solidFill>
                          <a:srgbClr val="000000"/>
                        </a:solidFill>
                        <a:effectLst/>
                        <a:latin typeface="Meiryo" charset="-128"/>
                        <a:ea typeface="Meiryo" charset="-128"/>
                        <a:cs typeface="Meiryo" charset="-128"/>
                      </a:endParaRPr>
                    </a:p>
                  </a:txBody>
                  <a:tcPr marL="4763" marR="4763" marT="4763"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c>
                  <a:txBody>
                    <a:bodyPr/>
                    <a:lstStyle/>
                    <a:p>
                      <a:pPr algn="r" fontAlgn="ctr"/>
                      <a:r>
                        <a:rPr lang="ja-JP" altLang="en-US" sz="1100" u="none" strike="noStrike">
                          <a:effectLst/>
                          <a:latin typeface="Meiryo" charset="-128"/>
                          <a:ea typeface="Meiryo" charset="-128"/>
                          <a:cs typeface="Meiryo" charset="-128"/>
                        </a:rPr>
                        <a:t>　</a:t>
                      </a:r>
                      <a:endParaRPr lang="ja-JP" altLang="en-US" sz="1100" b="0" i="0" u="none" strike="noStrike">
                        <a:solidFill>
                          <a:srgbClr val="000000"/>
                        </a:solidFill>
                        <a:effectLst/>
                        <a:latin typeface="Meiryo" charset="-128"/>
                        <a:ea typeface="Meiryo" charset="-128"/>
                        <a:cs typeface="Meiryo" charset="-128"/>
                      </a:endParaRPr>
                    </a:p>
                  </a:txBody>
                  <a:tcPr marL="4763" marR="4763" marT="4763" marB="0" anchor="ctr">
                    <a:lnB w="12700" cap="flat" cmpd="sng" algn="ctr">
                      <a:solidFill>
                        <a:schemeClr val="tx1"/>
                      </a:solidFill>
                      <a:prstDash val="solid"/>
                      <a:round/>
                      <a:headEnd type="none" w="med" len="med"/>
                      <a:tailEnd type="none" w="med" len="med"/>
                    </a:lnB>
                    <a:noFill/>
                  </a:tcPr>
                </a:tc>
                <a:tc>
                  <a:txBody>
                    <a:bodyPr/>
                    <a:lstStyle/>
                    <a:p>
                      <a:pPr algn="r" fontAlgn="ctr"/>
                      <a:r>
                        <a:rPr lang="ja-JP" altLang="en-US" sz="1100" u="none" strike="noStrike">
                          <a:effectLst/>
                          <a:latin typeface="Meiryo" charset="-128"/>
                          <a:ea typeface="Meiryo" charset="-128"/>
                          <a:cs typeface="Meiryo" charset="-128"/>
                        </a:rPr>
                        <a:t>　</a:t>
                      </a:r>
                      <a:endParaRPr lang="ja-JP" altLang="en-US" sz="1100" b="0" i="0" u="none" strike="noStrike">
                        <a:solidFill>
                          <a:srgbClr val="000000"/>
                        </a:solidFill>
                        <a:effectLst/>
                        <a:latin typeface="Meiryo" charset="-128"/>
                        <a:ea typeface="Meiryo" charset="-128"/>
                        <a:cs typeface="Meiryo" charset="-128"/>
                      </a:endParaRPr>
                    </a:p>
                  </a:txBody>
                  <a:tcPr marL="4763" marR="4763" marT="4763" marB="0" anchor="ctr">
                    <a:lnB w="12700" cap="flat" cmpd="sng" algn="ctr">
                      <a:solidFill>
                        <a:schemeClr val="tx1"/>
                      </a:solidFill>
                      <a:prstDash val="solid"/>
                      <a:round/>
                      <a:headEnd type="none" w="med" len="med"/>
                      <a:tailEnd type="none" w="med" len="med"/>
                    </a:lnB>
                    <a:noFill/>
                  </a:tcPr>
                </a:tc>
                <a:tc>
                  <a:txBody>
                    <a:bodyPr/>
                    <a:lstStyle/>
                    <a:p>
                      <a:pPr algn="r" fontAlgn="ctr"/>
                      <a:r>
                        <a:rPr lang="ja-JP" altLang="en-US" sz="1100" u="none" strike="noStrike" dirty="0">
                          <a:effectLst/>
                          <a:latin typeface="Meiryo" charset="-128"/>
                          <a:ea typeface="Meiryo" charset="-128"/>
                          <a:cs typeface="Meiryo" charset="-128"/>
                        </a:rPr>
                        <a:t>　</a:t>
                      </a:r>
                      <a:endParaRPr lang="ja-JP" altLang="en-US" sz="1100" b="0" i="0" u="none" strike="noStrike" dirty="0">
                        <a:solidFill>
                          <a:srgbClr val="000000"/>
                        </a:solidFill>
                        <a:effectLst/>
                        <a:latin typeface="Meiryo" charset="-128"/>
                        <a:ea typeface="Meiryo" charset="-128"/>
                        <a:cs typeface="Meiryo" charset="-128"/>
                      </a:endParaRPr>
                    </a:p>
                  </a:txBody>
                  <a:tcPr marL="4763" marR="4763" marT="4763" marB="0" anchor="ctr">
                    <a:lnB w="12700" cap="flat" cmpd="sng" algn="ctr">
                      <a:solidFill>
                        <a:schemeClr val="tx1"/>
                      </a:solidFill>
                      <a:prstDash val="solid"/>
                      <a:round/>
                      <a:headEnd type="none" w="med" len="med"/>
                      <a:tailEnd type="none" w="med" len="med"/>
                    </a:lnB>
                    <a:noFill/>
                  </a:tcPr>
                </a:tc>
                <a:tc>
                  <a:txBody>
                    <a:bodyPr/>
                    <a:lstStyle/>
                    <a:p>
                      <a:pPr algn="r" fontAlgn="ctr"/>
                      <a:r>
                        <a:rPr lang="ja-JP" altLang="en-US" sz="1100" u="none" strike="noStrike">
                          <a:effectLst/>
                          <a:latin typeface="Meiryo" charset="-128"/>
                          <a:ea typeface="Meiryo" charset="-128"/>
                          <a:cs typeface="Meiryo" charset="-128"/>
                        </a:rPr>
                        <a:t>　</a:t>
                      </a:r>
                      <a:endParaRPr lang="ja-JP" altLang="en-US" sz="1100" b="0" i="0" u="none" strike="noStrike">
                        <a:solidFill>
                          <a:srgbClr val="000000"/>
                        </a:solidFill>
                        <a:effectLst/>
                        <a:latin typeface="Meiryo" charset="-128"/>
                        <a:ea typeface="Meiryo" charset="-128"/>
                        <a:cs typeface="Meiryo" charset="-128"/>
                      </a:endParaRPr>
                    </a:p>
                  </a:txBody>
                  <a:tcPr marL="4763" marR="4763" marT="4763"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r" fontAlgn="ctr"/>
                      <a:r>
                        <a:rPr lang="is-IS" sz="1100" u="none" strike="noStrike" dirty="0">
                          <a:effectLst/>
                          <a:latin typeface="Meiryo" charset="-128"/>
                          <a:ea typeface="Meiryo" charset="-128"/>
                          <a:cs typeface="Meiryo" charset="-128"/>
                        </a:rPr>
                        <a:t>1047</a:t>
                      </a:r>
                      <a:endParaRPr lang="is-IS" sz="1100" b="0" i="0" u="none" strike="noStrike" dirty="0">
                        <a:solidFill>
                          <a:srgbClr val="000000"/>
                        </a:solidFill>
                        <a:effectLst/>
                        <a:latin typeface="Meiryo" charset="-128"/>
                        <a:ea typeface="Meiryo" charset="-128"/>
                        <a:cs typeface="Meiryo" charset="-128"/>
                      </a:endParaRPr>
                    </a:p>
                  </a:txBody>
                  <a:tcPr marL="4763" marR="4763" marT="4763"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c>
                  <a:txBody>
                    <a:bodyPr/>
                    <a:lstStyle/>
                    <a:p>
                      <a:pPr algn="r" fontAlgn="ctr"/>
                      <a:r>
                        <a:rPr lang="ja-JP" altLang="en-US" sz="1100" u="none" strike="noStrike">
                          <a:effectLst/>
                          <a:latin typeface="Meiryo" charset="-128"/>
                          <a:ea typeface="Meiryo" charset="-128"/>
                          <a:cs typeface="Meiryo" charset="-128"/>
                        </a:rPr>
                        <a:t>　</a:t>
                      </a:r>
                      <a:endParaRPr lang="ja-JP" altLang="en-US" sz="1100" b="0" i="0" u="none" strike="noStrike">
                        <a:solidFill>
                          <a:srgbClr val="000000"/>
                        </a:solidFill>
                        <a:effectLst/>
                        <a:latin typeface="Meiryo" charset="-128"/>
                        <a:ea typeface="Meiryo" charset="-128"/>
                        <a:cs typeface="Meiryo" charset="-128"/>
                      </a:endParaRPr>
                    </a:p>
                  </a:txBody>
                  <a:tcPr marL="4763" marR="4763" marT="4763" marB="0" anchor="ctr">
                    <a:lnB w="12700" cap="flat" cmpd="sng" algn="ctr">
                      <a:solidFill>
                        <a:schemeClr val="tx1"/>
                      </a:solidFill>
                      <a:prstDash val="solid"/>
                      <a:round/>
                      <a:headEnd type="none" w="med" len="med"/>
                      <a:tailEnd type="none" w="med" len="med"/>
                    </a:lnB>
                    <a:noFill/>
                  </a:tcPr>
                </a:tc>
                <a:tc>
                  <a:txBody>
                    <a:bodyPr/>
                    <a:lstStyle/>
                    <a:p>
                      <a:pPr algn="r" fontAlgn="ctr"/>
                      <a:r>
                        <a:rPr lang="ja-JP" altLang="en-US" sz="1100" u="none" strike="noStrike">
                          <a:effectLst/>
                          <a:latin typeface="Meiryo" charset="-128"/>
                          <a:ea typeface="Meiryo" charset="-128"/>
                          <a:cs typeface="Meiryo" charset="-128"/>
                        </a:rPr>
                        <a:t>　</a:t>
                      </a:r>
                      <a:endParaRPr lang="ja-JP" altLang="en-US" sz="1100" b="0" i="0" u="none" strike="noStrike">
                        <a:solidFill>
                          <a:srgbClr val="000000"/>
                        </a:solidFill>
                        <a:effectLst/>
                        <a:latin typeface="Meiryo" charset="-128"/>
                        <a:ea typeface="Meiryo" charset="-128"/>
                        <a:cs typeface="Meiryo" charset="-128"/>
                      </a:endParaRPr>
                    </a:p>
                  </a:txBody>
                  <a:tcPr marL="4763" marR="4763" marT="4763" marB="0" anchor="ctr">
                    <a:lnB w="12700" cap="flat" cmpd="sng" algn="ctr">
                      <a:solidFill>
                        <a:schemeClr val="tx1"/>
                      </a:solidFill>
                      <a:prstDash val="solid"/>
                      <a:round/>
                      <a:headEnd type="none" w="med" len="med"/>
                      <a:tailEnd type="none" w="med" len="med"/>
                    </a:lnB>
                    <a:noFill/>
                  </a:tcPr>
                </a:tc>
                <a:tc>
                  <a:txBody>
                    <a:bodyPr/>
                    <a:lstStyle/>
                    <a:p>
                      <a:pPr algn="r" fontAlgn="ctr"/>
                      <a:r>
                        <a:rPr lang="ja-JP" altLang="en-US" sz="1100" u="none" strike="noStrike">
                          <a:effectLst/>
                          <a:latin typeface="Meiryo" charset="-128"/>
                          <a:ea typeface="Meiryo" charset="-128"/>
                          <a:cs typeface="Meiryo" charset="-128"/>
                        </a:rPr>
                        <a:t>　</a:t>
                      </a:r>
                      <a:endParaRPr lang="ja-JP" altLang="en-US" sz="1100" b="0" i="0" u="none" strike="noStrike">
                        <a:solidFill>
                          <a:srgbClr val="000000"/>
                        </a:solidFill>
                        <a:effectLst/>
                        <a:latin typeface="Meiryo" charset="-128"/>
                        <a:ea typeface="Meiryo" charset="-128"/>
                        <a:cs typeface="Meiryo" charset="-128"/>
                      </a:endParaRPr>
                    </a:p>
                  </a:txBody>
                  <a:tcPr marL="4763" marR="4763" marT="4763" marB="0" anchor="ctr">
                    <a:lnB w="12700" cap="flat" cmpd="sng" algn="ctr">
                      <a:solidFill>
                        <a:schemeClr val="tx1"/>
                      </a:solidFill>
                      <a:prstDash val="solid"/>
                      <a:round/>
                      <a:headEnd type="none" w="med" len="med"/>
                      <a:tailEnd type="none" w="med" len="med"/>
                    </a:lnB>
                    <a:noFill/>
                  </a:tcPr>
                </a:tc>
                <a:tc>
                  <a:txBody>
                    <a:bodyPr/>
                    <a:lstStyle/>
                    <a:p>
                      <a:pPr algn="r" fontAlgn="ctr"/>
                      <a:r>
                        <a:rPr lang="ja-JP" altLang="en-US" sz="1100" u="none" strike="noStrike" dirty="0">
                          <a:effectLst/>
                          <a:latin typeface="Meiryo" charset="-128"/>
                          <a:ea typeface="Meiryo" charset="-128"/>
                          <a:cs typeface="Meiryo" charset="-128"/>
                        </a:rPr>
                        <a:t>　</a:t>
                      </a:r>
                      <a:endParaRPr lang="ja-JP" altLang="en-US" sz="1100" b="0" i="0" u="none" strike="noStrike" dirty="0">
                        <a:solidFill>
                          <a:srgbClr val="000000"/>
                        </a:solidFill>
                        <a:effectLst/>
                        <a:latin typeface="Meiryo" charset="-128"/>
                        <a:ea typeface="Meiryo" charset="-128"/>
                        <a:cs typeface="Meiryo" charset="-128"/>
                      </a:endParaRPr>
                    </a:p>
                  </a:txBody>
                  <a:tcPr marL="4763" marR="4763" marT="4763"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r" fontAlgn="ctr"/>
                      <a:r>
                        <a:rPr lang="cs-CZ" sz="1100" u="none" strike="noStrike" dirty="0">
                          <a:effectLst/>
                          <a:latin typeface="Meiryo" charset="-128"/>
                          <a:ea typeface="Meiryo" charset="-128"/>
                          <a:cs typeface="Meiryo" charset="-128"/>
                        </a:rPr>
                        <a:t>1036</a:t>
                      </a:r>
                      <a:endParaRPr lang="cs-CZ" sz="1100" b="0" i="0" u="none" strike="noStrike" dirty="0">
                        <a:solidFill>
                          <a:srgbClr val="000000"/>
                        </a:solidFill>
                        <a:effectLst/>
                        <a:latin typeface="Meiryo" charset="-128"/>
                        <a:ea typeface="Meiryo" charset="-128"/>
                        <a:cs typeface="Meiryo" charset="-128"/>
                      </a:endParaRPr>
                    </a:p>
                  </a:txBody>
                  <a:tcPr marL="4763" marR="4763" marT="4763"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c>
                  <a:txBody>
                    <a:bodyPr/>
                    <a:lstStyle/>
                    <a:p>
                      <a:pPr algn="r" fontAlgn="ctr"/>
                      <a:r>
                        <a:rPr lang="ja-JP" altLang="en-US" sz="1100" u="none" strike="noStrike">
                          <a:effectLst/>
                          <a:latin typeface="Meiryo" charset="-128"/>
                          <a:ea typeface="Meiryo" charset="-128"/>
                          <a:cs typeface="Meiryo" charset="-128"/>
                        </a:rPr>
                        <a:t>　</a:t>
                      </a:r>
                      <a:endParaRPr lang="ja-JP" altLang="en-US" sz="1100" b="0" i="0" u="none" strike="noStrike">
                        <a:solidFill>
                          <a:srgbClr val="000000"/>
                        </a:solidFill>
                        <a:effectLst/>
                        <a:latin typeface="Meiryo" charset="-128"/>
                        <a:ea typeface="Meiryo" charset="-128"/>
                        <a:cs typeface="Meiryo" charset="-128"/>
                      </a:endParaRPr>
                    </a:p>
                  </a:txBody>
                  <a:tcPr marL="4763" marR="4763" marT="4763" marB="0" anchor="ctr">
                    <a:lnB w="12700" cap="flat" cmpd="sng" algn="ctr">
                      <a:solidFill>
                        <a:schemeClr val="tx1"/>
                      </a:solidFill>
                      <a:prstDash val="solid"/>
                      <a:round/>
                      <a:headEnd type="none" w="med" len="med"/>
                      <a:tailEnd type="none" w="med" len="med"/>
                    </a:lnB>
                    <a:noFill/>
                  </a:tcPr>
                </a:tc>
                <a:tc>
                  <a:txBody>
                    <a:bodyPr/>
                    <a:lstStyle/>
                    <a:p>
                      <a:pPr algn="r" fontAlgn="ctr"/>
                      <a:r>
                        <a:rPr lang="ja-JP" altLang="en-US" sz="1100" u="none" strike="noStrike" dirty="0">
                          <a:effectLst/>
                          <a:latin typeface="Meiryo" charset="-128"/>
                          <a:ea typeface="Meiryo" charset="-128"/>
                          <a:cs typeface="Meiryo" charset="-128"/>
                        </a:rPr>
                        <a:t>　</a:t>
                      </a:r>
                      <a:endParaRPr lang="ja-JP" altLang="en-US" sz="1100" b="0" i="0" u="none" strike="noStrike" dirty="0">
                        <a:solidFill>
                          <a:srgbClr val="000000"/>
                        </a:solidFill>
                        <a:effectLst/>
                        <a:latin typeface="Meiryo" charset="-128"/>
                        <a:ea typeface="Meiryo" charset="-128"/>
                        <a:cs typeface="Meiryo" charset="-128"/>
                      </a:endParaRPr>
                    </a:p>
                  </a:txBody>
                  <a:tcPr marL="4763" marR="4763" marT="4763" marB="0" anchor="ctr">
                    <a:lnB w="12700" cap="flat" cmpd="sng" algn="ctr">
                      <a:solidFill>
                        <a:schemeClr val="tx1"/>
                      </a:solidFill>
                      <a:prstDash val="solid"/>
                      <a:round/>
                      <a:headEnd type="none" w="med" len="med"/>
                      <a:tailEnd type="none" w="med" len="med"/>
                    </a:lnB>
                    <a:noFill/>
                  </a:tcPr>
                </a:tc>
                <a:tc>
                  <a:txBody>
                    <a:bodyPr/>
                    <a:lstStyle/>
                    <a:p>
                      <a:pPr algn="r" fontAlgn="ctr"/>
                      <a:r>
                        <a:rPr lang="ja-JP" altLang="en-US" sz="1100" u="none" strike="noStrike" dirty="0">
                          <a:effectLst/>
                          <a:latin typeface="Meiryo" charset="-128"/>
                          <a:ea typeface="Meiryo" charset="-128"/>
                          <a:cs typeface="Meiryo" charset="-128"/>
                        </a:rPr>
                        <a:t>　</a:t>
                      </a:r>
                      <a:endParaRPr lang="ja-JP" altLang="en-US" sz="1100" b="0" i="0" u="none" strike="noStrike" dirty="0">
                        <a:solidFill>
                          <a:srgbClr val="000000"/>
                        </a:solidFill>
                        <a:effectLst/>
                        <a:latin typeface="Meiryo" charset="-128"/>
                        <a:ea typeface="Meiryo" charset="-128"/>
                        <a:cs typeface="Meiryo" charset="-128"/>
                      </a:endParaRPr>
                    </a:p>
                  </a:txBody>
                  <a:tcPr marL="4763" marR="4763" marT="4763" marB="0" anchor="ctr">
                    <a:lnB w="12700" cap="flat" cmpd="sng" algn="ctr">
                      <a:solidFill>
                        <a:schemeClr val="tx1"/>
                      </a:solidFill>
                      <a:prstDash val="solid"/>
                      <a:round/>
                      <a:headEnd type="none" w="med" len="med"/>
                      <a:tailEnd type="none" w="med" len="med"/>
                    </a:lnB>
                    <a:noFill/>
                  </a:tcPr>
                </a:tc>
                <a:tc>
                  <a:txBody>
                    <a:bodyPr/>
                    <a:lstStyle/>
                    <a:p>
                      <a:pPr algn="r" fontAlgn="ctr"/>
                      <a:r>
                        <a:rPr lang="ja-JP" altLang="en-US" sz="1100" u="none" strike="noStrike" dirty="0">
                          <a:effectLst/>
                          <a:latin typeface="Meiryo" charset="-128"/>
                          <a:ea typeface="Meiryo" charset="-128"/>
                          <a:cs typeface="Meiryo" charset="-128"/>
                        </a:rPr>
                        <a:t>　</a:t>
                      </a:r>
                      <a:endParaRPr lang="ja-JP" altLang="en-US" sz="1100" b="0" i="0" u="none" strike="noStrike" dirty="0">
                        <a:solidFill>
                          <a:srgbClr val="000000"/>
                        </a:solidFill>
                        <a:effectLst/>
                        <a:latin typeface="Meiryo" charset="-128"/>
                        <a:ea typeface="Meiryo" charset="-128"/>
                        <a:cs typeface="Meiryo" charset="-128"/>
                      </a:endParaRPr>
                    </a:p>
                  </a:txBody>
                  <a:tcPr marL="4763" marR="4763" marT="4763" marB="0" anchor="ctr">
                    <a:lnB w="12700" cap="flat" cmpd="sng" algn="ctr">
                      <a:solidFill>
                        <a:schemeClr val="tx1"/>
                      </a:solidFill>
                      <a:prstDash val="solid"/>
                      <a:round/>
                      <a:headEnd type="none" w="med" len="med"/>
                      <a:tailEnd type="none" w="med" len="med"/>
                    </a:lnB>
                    <a:noFill/>
                  </a:tcPr>
                </a:tc>
                <a:tc>
                  <a:txBody>
                    <a:bodyPr/>
                    <a:lstStyle/>
                    <a:p>
                      <a:pPr algn="r" fontAlgn="ctr"/>
                      <a:r>
                        <a:rPr lang="ja-JP" altLang="en-US" sz="1100" u="none" strike="noStrike" dirty="0">
                          <a:effectLst/>
                          <a:latin typeface="Meiryo" charset="-128"/>
                          <a:ea typeface="Meiryo" charset="-128"/>
                          <a:cs typeface="Meiryo" charset="-128"/>
                        </a:rPr>
                        <a:t>　</a:t>
                      </a:r>
                      <a:endParaRPr lang="ja-JP" altLang="en-US" sz="1100" b="0" i="0" u="none" strike="noStrike" dirty="0">
                        <a:solidFill>
                          <a:srgbClr val="000000"/>
                        </a:solidFill>
                        <a:effectLst/>
                        <a:latin typeface="Meiryo" charset="-128"/>
                        <a:ea typeface="Meiryo" charset="-128"/>
                        <a:cs typeface="Meiryo" charset="-128"/>
                      </a:endParaRPr>
                    </a:p>
                  </a:txBody>
                  <a:tcPr marL="4763" marR="4763" marT="4763"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ctr" fontAlgn="ctr"/>
                      <a:r>
                        <a:rPr lang="is-IS" sz="1100" b="0" i="0" u="none" strike="noStrike" dirty="0">
                          <a:solidFill>
                            <a:srgbClr val="000000"/>
                          </a:solidFill>
                          <a:effectLst/>
                          <a:latin typeface="Meiryo" charset="-128"/>
                          <a:ea typeface="Meiryo" charset="-128"/>
                          <a:cs typeface="Meiryo" charset="-128"/>
                        </a:rPr>
                        <a:t>734</a:t>
                      </a:r>
                    </a:p>
                  </a:txBody>
                  <a:tcPr marL="4763" marR="4763" marT="4763"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a:solidFill>
                            <a:srgbClr val="000000"/>
                          </a:solidFill>
                          <a:effectLst/>
                          <a:latin typeface="Meiryo" charset="-128"/>
                          <a:ea typeface="Meiryo" charset="-128"/>
                          <a:cs typeface="Meiryo" charset="-128"/>
                        </a:rPr>
                        <a:t>　</a:t>
                      </a:r>
                    </a:p>
                  </a:txBody>
                  <a:tcPr marL="4763" marR="4763" marT="4763" marB="0" anchor="ctr">
                    <a:lnB w="12700"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a:solidFill>
                            <a:srgbClr val="000000"/>
                          </a:solidFill>
                          <a:effectLst/>
                          <a:latin typeface="Meiryo" charset="-128"/>
                          <a:ea typeface="Meiryo" charset="-128"/>
                          <a:cs typeface="Meiryo" charset="-128"/>
                        </a:rPr>
                        <a:t>　</a:t>
                      </a:r>
                    </a:p>
                  </a:txBody>
                  <a:tcPr marL="4763" marR="4763" marT="4763" marB="0" anchor="ctr">
                    <a:lnB w="12700"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charset="-128"/>
                          <a:ea typeface="Meiryo" charset="-128"/>
                          <a:cs typeface="Meiryo" charset="-128"/>
                        </a:rPr>
                        <a:t>　</a:t>
                      </a:r>
                    </a:p>
                  </a:txBody>
                  <a:tcPr marL="4763" marR="4763" marT="4763" marB="0" anchor="ctr">
                    <a:lnB w="12700" cap="flat" cmpd="sng" algn="ctr">
                      <a:solidFill>
                        <a:schemeClr val="tx1"/>
                      </a:solidFill>
                      <a:prstDash val="solid"/>
                      <a:round/>
                      <a:headEnd type="none" w="med" len="med"/>
                      <a:tailEnd type="none" w="med" len="med"/>
                    </a:lnB>
                    <a:noFill/>
                  </a:tcPr>
                </a:tc>
              </a:tr>
            </a:tbl>
          </a:graphicData>
        </a:graphic>
      </p:graphicFrame>
      <p:sp>
        <p:nvSpPr>
          <p:cNvPr id="3" name="テキスト ボックス 2"/>
          <p:cNvSpPr txBox="1"/>
          <p:nvPr/>
        </p:nvSpPr>
        <p:spPr>
          <a:xfrm>
            <a:off x="-70264" y="5669551"/>
            <a:ext cx="8940268" cy="584775"/>
          </a:xfrm>
          <a:prstGeom prst="rect">
            <a:avLst/>
          </a:prstGeom>
          <a:noFill/>
        </p:spPr>
        <p:txBody>
          <a:bodyPr wrap="none" rtlCol="0">
            <a:spAutoFit/>
          </a:bodyPr>
          <a:lstStyle/>
          <a:p>
            <a:r>
              <a:rPr kumimoji="1" lang="en-US" altLang="ja-JP" sz="1600" dirty="0" smtClean="0">
                <a:latin typeface="Meiryo" charset="-128"/>
                <a:ea typeface="Meiryo" charset="-128"/>
                <a:cs typeface="Meiryo" charset="-128"/>
              </a:rPr>
              <a:t>*** p&lt;0.001, **p&lt;0.05, *p&lt;0.1,</a:t>
            </a:r>
          </a:p>
          <a:p>
            <a:r>
              <a:rPr kumimoji="1" lang="en-US" altLang="ja-JP" sz="1600" dirty="0" smtClean="0">
                <a:latin typeface="Meiryo" charset="-128"/>
                <a:ea typeface="Meiryo" charset="-128"/>
                <a:cs typeface="Meiryo" charset="-128"/>
              </a:rPr>
              <a:t>b=unstandardized beta coefficient, SE=Standard Error, </a:t>
            </a:r>
            <a:r>
              <a:rPr lang="el-GR" altLang="ja-JP" sz="1600" u="none" strike="noStrike" dirty="0" smtClean="0">
                <a:effectLst/>
                <a:latin typeface="Meiryo" charset="-128"/>
                <a:ea typeface="Meiryo" charset="-128"/>
                <a:cs typeface="Meiryo" charset="-128"/>
              </a:rPr>
              <a:t>β</a:t>
            </a:r>
            <a:r>
              <a:rPr lang="en-US" altLang="ja-JP" sz="1600" u="none" strike="noStrike" dirty="0" smtClean="0">
                <a:effectLst/>
                <a:latin typeface="Meiryo" charset="-128"/>
                <a:ea typeface="Meiryo" charset="-128"/>
                <a:cs typeface="Meiryo" charset="-128"/>
              </a:rPr>
              <a:t>=standardized beta coefficient</a:t>
            </a:r>
            <a:endParaRPr kumimoji="1" lang="ja-JP" altLang="en-US" sz="1600" dirty="0">
              <a:latin typeface="Meiryo" charset="-128"/>
              <a:ea typeface="Meiryo" charset="-128"/>
              <a:cs typeface="Meiryo" charset="-128"/>
            </a:endParaRPr>
          </a:p>
        </p:txBody>
      </p:sp>
      <p:sp>
        <p:nvSpPr>
          <p:cNvPr id="4" name="テキスト ボックス 3"/>
          <p:cNvSpPr txBox="1"/>
          <p:nvPr/>
        </p:nvSpPr>
        <p:spPr>
          <a:xfrm>
            <a:off x="251520" y="189066"/>
            <a:ext cx="8302273" cy="461665"/>
          </a:xfrm>
          <a:prstGeom prst="rect">
            <a:avLst/>
          </a:prstGeom>
          <a:noFill/>
        </p:spPr>
        <p:txBody>
          <a:bodyPr wrap="none" rtlCol="0">
            <a:spAutoFit/>
          </a:bodyPr>
          <a:lstStyle/>
          <a:p>
            <a:pPr algn="l"/>
            <a:r>
              <a:rPr kumimoji="1" lang="en-US" altLang="ja-JP" sz="2400" dirty="0" smtClean="0"/>
              <a:t>Result of multiple logistic regression analysis on happiness </a:t>
            </a:r>
            <a:endParaRPr kumimoji="1" lang="ja-JP" altLang="en-US" sz="2400" dirty="0"/>
          </a:p>
        </p:txBody>
      </p:sp>
    </p:spTree>
    <p:extLst>
      <p:ext uri="{BB962C8B-B14F-4D97-AF65-F5344CB8AC3E}">
        <p14:creationId xmlns:p14="http://schemas.microsoft.com/office/powerpoint/2010/main" val="1139764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3712169033"/>
              </p:ext>
            </p:extLst>
          </p:nvPr>
        </p:nvGraphicFramePr>
        <p:xfrm>
          <a:off x="128016" y="1196757"/>
          <a:ext cx="8718804" cy="4752520"/>
        </p:xfrm>
        <a:graphic>
          <a:graphicData uri="http://schemas.openxmlformats.org/drawingml/2006/table">
            <a:tbl>
              <a:tblPr>
                <a:tableStyleId>{2D5ABB26-0587-4C30-8999-92F81FD0307C}</a:tableStyleId>
              </a:tblPr>
              <a:tblGrid>
                <a:gridCol w="2107692"/>
                <a:gridCol w="1220724"/>
                <a:gridCol w="1347597"/>
                <a:gridCol w="1347597"/>
                <a:gridCol w="1347597"/>
                <a:gridCol w="1347597"/>
              </a:tblGrid>
              <a:tr h="930483">
                <a:tc>
                  <a:txBody>
                    <a:bodyPr/>
                    <a:lstStyle/>
                    <a:p>
                      <a:pPr algn="ctr" fontAlgn="ctr"/>
                      <a:r>
                        <a:rPr lang="ja-JP" altLang="en-US" sz="1500" u="none" strike="noStrike" baseline="0" dirty="0">
                          <a:effectLst/>
                        </a:rPr>
                        <a:t> </a:t>
                      </a:r>
                      <a:endParaRPr lang="ja-JP" altLang="en-US" sz="1500" b="0" i="0" u="none" strike="noStrike" baseline="0" dirty="0">
                        <a:effectLst/>
                        <a:latin typeface="Meiryo" charset="-128"/>
                        <a:ea typeface="Meiryo" charset="-128"/>
                        <a:cs typeface="Meiryo" charset="-128"/>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500" u="none" strike="noStrike" baseline="0" dirty="0">
                          <a:effectLst/>
                        </a:rPr>
                        <a:t>　</a:t>
                      </a:r>
                      <a:endParaRPr lang="ja-JP" altLang="en-US" sz="1500" b="0" i="0" u="none" strike="noStrike" baseline="0" dirty="0">
                        <a:effectLst/>
                        <a:latin typeface="Meiryo" charset="-128"/>
                        <a:ea typeface="Meiryo" charset="-128"/>
                        <a:cs typeface="Meiryo" charset="-128"/>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ja-JP" sz="1800" b="0" i="0" u="none" strike="noStrike" baseline="0" dirty="0" smtClean="0">
                          <a:solidFill>
                            <a:schemeClr val="tx1"/>
                          </a:solidFill>
                          <a:effectLst/>
                          <a:latin typeface="+mn-lt"/>
                          <a:ea typeface="+mn-ea"/>
                          <a:cs typeface="+mn-cs"/>
                        </a:rPr>
                        <a:t>Level of happiness</a:t>
                      </a:r>
                      <a:endParaRPr lang="ja-JP" altLang="en-US" sz="1800" b="0" i="0" u="none" strike="noStrike" baseline="0" dirty="0">
                        <a:solidFill>
                          <a:srgbClr val="000000"/>
                        </a:solidFill>
                        <a:effectLst/>
                        <a:latin typeface="Meiryo" charset="-128"/>
                        <a:ea typeface="Meiryo" charset="-128"/>
                        <a:cs typeface="Meiryo" charset="-128"/>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ja-JP" sz="1800" u="none" strike="noStrike" baseline="0" dirty="0" smtClean="0">
                          <a:effectLst/>
                        </a:rPr>
                        <a:t>Institutionally religious</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ja-JP" sz="1800" b="0" i="0" u="none" strike="noStrike" baseline="0" dirty="0" smtClean="0">
                          <a:solidFill>
                            <a:srgbClr val="000000"/>
                          </a:solidFill>
                          <a:effectLst/>
                          <a:latin typeface="Meiryo" charset="-128"/>
                          <a:ea typeface="Meiryo" charset="-128"/>
                          <a:cs typeface="Meiryo" charset="-128"/>
                        </a:rPr>
                        <a:t>Customary religious</a:t>
                      </a:r>
                      <a:endParaRPr lang="ja-JP" altLang="en-US" sz="1800" b="0" i="0" u="none" strike="noStrike" baseline="0" dirty="0">
                        <a:solidFill>
                          <a:srgbClr val="000000"/>
                        </a:solidFill>
                        <a:effectLst/>
                        <a:latin typeface="Meiryo" charset="-128"/>
                        <a:ea typeface="Meiryo" charset="-128"/>
                        <a:cs typeface="Meiryo" charset="-128"/>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ja-JP" sz="1800" u="none" strike="noStrike" baseline="0" dirty="0" smtClean="0">
                          <a:effectLst/>
                        </a:rPr>
                        <a:t>Spiritual and oculist</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4439">
                <a:tc rowSpan="3">
                  <a:txBody>
                    <a:bodyPr/>
                    <a:lstStyle/>
                    <a:p>
                      <a:pPr algn="ctr" fontAlgn="t"/>
                      <a:r>
                        <a:rPr lang="en-US" altLang="ja-JP" sz="1800" b="0" i="0" u="none" strike="noStrike" baseline="0" dirty="0" smtClean="0">
                          <a:solidFill>
                            <a:schemeClr val="tx1"/>
                          </a:solidFill>
                          <a:effectLst/>
                          <a:latin typeface="+mn-lt"/>
                          <a:ea typeface="+mn-ea"/>
                          <a:cs typeface="+mn-cs"/>
                        </a:rPr>
                        <a:t>Level of happiness</a:t>
                      </a:r>
                      <a:endParaRPr lang="ja-JP" altLang="en-US" sz="1800" b="0" i="0" u="none" strike="noStrike" baseline="0" dirty="0">
                        <a:solidFill>
                          <a:srgbClr val="000000"/>
                        </a:solidFill>
                        <a:effectLst/>
                        <a:latin typeface="Meiryo" charset="-128"/>
                        <a:ea typeface="Meiryo" charset="-128"/>
                        <a:cs typeface="Meiryo" charset="-128"/>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en-US" sz="1500" u="none" strike="noStrike" baseline="0" dirty="0" smtClean="0">
                          <a:effectLst/>
                        </a:rPr>
                        <a:t>Pearson’s R</a:t>
                      </a:r>
                      <a:endParaRPr lang="en-US" sz="1500" b="0" i="0" u="none" strike="noStrike" baseline="0" dirty="0">
                        <a:solidFill>
                          <a:srgbClr val="000000"/>
                        </a:solidFill>
                        <a:effectLst/>
                        <a:latin typeface="Meiryo" charset="-128"/>
                        <a:ea typeface="Meiryo" charset="-128"/>
                        <a:cs typeface="Meiryo" charset="-128"/>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rowSpan="3">
                  <a:txBody>
                    <a:bodyPr/>
                    <a:lstStyle/>
                    <a:p>
                      <a:pPr algn="ctr" fontAlgn="t"/>
                      <a:r>
                        <a:rPr lang="ja-JP" altLang="en-US" sz="1800" u="none" strike="noStrike" baseline="0" dirty="0">
                          <a:effectLst/>
                        </a:rPr>
                        <a:t>　</a:t>
                      </a:r>
                      <a:endParaRPr lang="ja-JP" altLang="en-US" sz="1800" b="0" i="0" u="none" strike="noStrike" baseline="0" dirty="0">
                        <a:solidFill>
                          <a:srgbClr val="000000"/>
                        </a:solidFill>
                        <a:effectLst/>
                        <a:latin typeface="Meiryo" charset="-128"/>
                        <a:ea typeface="Meiryo" charset="-128"/>
                        <a:cs typeface="Meiryo" charset="-128"/>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tcPr>
                </a:tc>
                <a:tc>
                  <a:txBody>
                    <a:bodyPr/>
                    <a:lstStyle/>
                    <a:p>
                      <a:pPr algn="ctr" fontAlgn="t"/>
                      <a:r>
                        <a:rPr lang="en-US" sz="1800" u="none" strike="noStrike" baseline="0">
                          <a:effectLst/>
                        </a:rPr>
                        <a:t>.087**</a:t>
                      </a:r>
                      <a:endParaRPr lang="en-US" sz="1800" b="0" i="0" u="none" strike="noStrike" baseline="0">
                        <a:effectLst/>
                        <a:latin typeface="Meiryo" charset="-128"/>
                        <a:ea typeface="Meiryo" charset="-128"/>
                        <a:cs typeface="Meiryo" charset="-128"/>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t"/>
                      <a:r>
                        <a:rPr lang="en-US" sz="1800" u="none" strike="noStrike" baseline="0">
                          <a:effectLst/>
                        </a:rPr>
                        <a:t>.112**</a:t>
                      </a:r>
                      <a:endParaRPr lang="en-US" sz="1800" b="0" i="0" u="none" strike="noStrike" baseline="0">
                        <a:effectLst/>
                        <a:latin typeface="Meiryo" charset="-128"/>
                        <a:ea typeface="Meiryo" charset="-128"/>
                        <a:cs typeface="Meiryo" charset="-128"/>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t"/>
                      <a:r>
                        <a:rPr lang="is-IS" sz="1800" u="none" strike="noStrike" baseline="0" dirty="0">
                          <a:effectLst/>
                        </a:rPr>
                        <a:t>-.009</a:t>
                      </a:r>
                      <a:endParaRPr lang="is-IS" sz="1800" b="0" i="0" u="none" strike="noStrike" baseline="0" dirty="0">
                        <a:solidFill>
                          <a:srgbClr val="000000"/>
                        </a:solidFill>
                        <a:effectLst/>
                        <a:latin typeface="Meiryo" charset="-128"/>
                        <a:ea typeface="Meiryo" charset="-128"/>
                        <a:cs typeface="Meiryo" charset="-128"/>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314439">
                <a:tc vMerge="1">
                  <a:txBody>
                    <a:bodyPr/>
                    <a:lstStyle/>
                    <a:p>
                      <a:pPr algn="ctr" fontAlgn="ctr"/>
                      <a:endParaRPr lang="ja-JP" altLang="en-US" sz="2000" b="0" i="0" u="none" strike="noStrike" dirty="0">
                        <a:effectLst/>
                        <a:latin typeface="Meiryo" charset="-128"/>
                        <a:ea typeface="Meiryo" charset="-128"/>
                        <a:cs typeface="Meiryo" charset="-128"/>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t"/>
                      <a:r>
                        <a:rPr lang="en-US" sz="1500" u="none" strike="noStrike" baseline="0" dirty="0">
                          <a:effectLst/>
                        </a:rPr>
                        <a:t>Sig. </a:t>
                      </a:r>
                      <a:endParaRPr lang="en-US" sz="1500" b="0" i="0" u="none" strike="noStrike" baseline="0" dirty="0">
                        <a:solidFill>
                          <a:srgbClr val="000000"/>
                        </a:solidFill>
                        <a:effectLst/>
                        <a:latin typeface="Meiryo" charset="-128"/>
                        <a:ea typeface="Meiryo" charset="-128"/>
                        <a:cs typeface="Meiryo" charset="-128"/>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vMerge="1">
                  <a:txBody>
                    <a:bodyPr/>
                    <a:lstStyle/>
                    <a:p>
                      <a:endParaRPr kumimoji="1" lang="ja-JP" altLang="en-US"/>
                    </a:p>
                  </a:txBody>
                  <a:tcPr/>
                </a:tc>
                <a:tc>
                  <a:txBody>
                    <a:bodyPr/>
                    <a:lstStyle/>
                    <a:p>
                      <a:pPr algn="ctr" fontAlgn="t"/>
                      <a:r>
                        <a:rPr lang="is-IS" sz="1800" u="none" strike="noStrike" baseline="0" dirty="0">
                          <a:effectLst/>
                        </a:rPr>
                        <a:t>.003</a:t>
                      </a:r>
                      <a:endParaRPr lang="is-IS" sz="1800" b="0" i="0" u="none" strike="noStrike" baseline="0" dirty="0">
                        <a:solidFill>
                          <a:srgbClr val="000000"/>
                        </a:solidFill>
                        <a:effectLst/>
                        <a:latin typeface="Meiryo" charset="-128"/>
                        <a:ea typeface="Meiryo" charset="-128"/>
                        <a:cs typeface="Meiryo" charset="-128"/>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t"/>
                      <a:r>
                        <a:rPr lang="is-IS" sz="1800" u="none" strike="noStrike" baseline="0">
                          <a:effectLst/>
                        </a:rPr>
                        <a:t>.000</a:t>
                      </a:r>
                      <a:endParaRPr lang="is-IS" sz="1800" b="0" i="0" u="none" strike="noStrike" baseline="0">
                        <a:solidFill>
                          <a:srgbClr val="000000"/>
                        </a:solidFill>
                        <a:effectLst/>
                        <a:latin typeface="Meiryo" charset="-128"/>
                        <a:ea typeface="Meiryo" charset="-128"/>
                        <a:cs typeface="Meiryo" charset="-128"/>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t"/>
                      <a:r>
                        <a:rPr lang="en-US" altLang="ja-JP" sz="1800" u="none" strike="noStrike" baseline="0" dirty="0">
                          <a:effectLst/>
                        </a:rPr>
                        <a:t>.764</a:t>
                      </a:r>
                      <a:endParaRPr lang="en-US" altLang="ja-JP" sz="1800" b="0" i="0" u="none" strike="noStrike" baseline="0" dirty="0">
                        <a:solidFill>
                          <a:srgbClr val="000000"/>
                        </a:solidFill>
                        <a:effectLst/>
                        <a:latin typeface="Meiryo" charset="-128"/>
                        <a:ea typeface="Meiryo" charset="-128"/>
                        <a:cs typeface="Meiryo" charset="-128"/>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314439">
                <a:tc vMerge="1">
                  <a:txBody>
                    <a:bodyPr/>
                    <a:lstStyle/>
                    <a:p>
                      <a:pPr algn="ctr" fontAlgn="ctr"/>
                      <a:endParaRPr lang="ja-JP" altLang="en-US" sz="2000" b="0" i="0" u="none" strike="noStrike" dirty="0">
                        <a:effectLst/>
                        <a:latin typeface="Meiryo" charset="-128"/>
                        <a:ea typeface="Meiryo" charset="-128"/>
                        <a:cs typeface="Meiryo" charset="-128"/>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t"/>
                      <a:r>
                        <a:rPr lang="en-US" altLang="ja-JP" sz="1500" u="none" strike="noStrike" baseline="0" dirty="0">
                          <a:effectLst/>
                        </a:rPr>
                        <a:t>N</a:t>
                      </a:r>
                      <a:endParaRPr lang="en-US" altLang="ja-JP" sz="1500" b="0" i="0" u="none" strike="noStrike" baseline="0" dirty="0">
                        <a:solidFill>
                          <a:srgbClr val="000000"/>
                        </a:solidFill>
                        <a:effectLst/>
                        <a:latin typeface="Meiryo" charset="-128"/>
                        <a:ea typeface="Meiryo" charset="-128"/>
                        <a:cs typeface="Meiryo" charset="-128"/>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c>
                  <a:txBody>
                    <a:bodyPr/>
                    <a:lstStyle/>
                    <a:p>
                      <a:pPr algn="ctr" fontAlgn="t"/>
                      <a:r>
                        <a:rPr lang="is-IS" sz="1800" u="none" strike="noStrike" baseline="0" dirty="0">
                          <a:effectLst/>
                        </a:rPr>
                        <a:t>1182</a:t>
                      </a:r>
                      <a:endParaRPr lang="is-IS" sz="1800" b="0" i="0" u="none" strike="noStrike" baseline="0" dirty="0">
                        <a:solidFill>
                          <a:srgbClr val="000000"/>
                        </a:solidFill>
                        <a:effectLst/>
                        <a:latin typeface="Meiryo" charset="-128"/>
                        <a:ea typeface="Meiryo" charset="-128"/>
                        <a:cs typeface="Meiryo" charset="-128"/>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t"/>
                      <a:r>
                        <a:rPr lang="cs-CZ" sz="1800" u="none" strike="noStrike" baseline="0" dirty="0">
                          <a:effectLst/>
                        </a:rPr>
                        <a:t>1177</a:t>
                      </a:r>
                      <a:endParaRPr lang="cs-CZ" sz="1800" b="0" i="0" u="none" strike="noStrike" baseline="0" dirty="0">
                        <a:solidFill>
                          <a:srgbClr val="000000"/>
                        </a:solidFill>
                        <a:effectLst/>
                        <a:latin typeface="Meiryo" charset="-128"/>
                        <a:ea typeface="Meiryo" charset="-128"/>
                        <a:cs typeface="Meiryo" charset="-128"/>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t"/>
                      <a:r>
                        <a:rPr lang="is-IS" sz="1800" u="none" strike="noStrike" baseline="0" dirty="0">
                          <a:effectLst/>
                        </a:rPr>
                        <a:t>1184</a:t>
                      </a:r>
                      <a:endParaRPr lang="is-IS" sz="1800" b="0" i="0" u="none" strike="noStrike" baseline="0" dirty="0">
                        <a:solidFill>
                          <a:srgbClr val="000000"/>
                        </a:solidFill>
                        <a:effectLst/>
                        <a:latin typeface="Meiryo" charset="-128"/>
                        <a:ea typeface="Meiryo" charset="-128"/>
                        <a:cs typeface="Meiryo" charset="-128"/>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r h="314439">
                <a:tc rowSpan="3">
                  <a:txBody>
                    <a:bodyPr/>
                    <a:lstStyle/>
                    <a:p>
                      <a:pPr algn="ctr" fontAlgn="t"/>
                      <a:r>
                        <a:rPr lang="en-US" altLang="ja-JP" sz="1800" u="none" strike="noStrike" baseline="0" dirty="0" smtClean="0">
                          <a:effectLst/>
                        </a:rPr>
                        <a:t>Institutionally religious</a:t>
                      </a:r>
                      <a:r>
                        <a:rPr lang="ja-JP" altLang="en-US" sz="1800" u="none" strike="noStrike" baseline="0" dirty="0" smtClean="0">
                          <a:effectLst/>
                        </a:rPr>
                        <a:t>（</a:t>
                      </a:r>
                      <a:r>
                        <a:rPr lang="en-US" altLang="ja-JP" sz="1800" u="none" strike="noStrike" baseline="0" dirty="0">
                          <a:effectLst/>
                        </a:rPr>
                        <a:t>Q15E, F, M</a:t>
                      </a:r>
                      <a:r>
                        <a:rPr lang="ja-JP" altLang="en-US" sz="1800" u="none" strike="noStrike" baseline="0" dirty="0">
                          <a:effectLst/>
                        </a:rPr>
                        <a:t>の平均</a:t>
                      </a:r>
                      <a:r>
                        <a:rPr lang="ja-JP" altLang="en-US" sz="1800" u="none" strike="noStrike" baseline="0" dirty="0" smtClean="0">
                          <a:effectLst/>
                        </a:rPr>
                        <a:t>）</a:t>
                      </a:r>
                      <a:endParaRPr lang="ja-JP" altLang="en-US" sz="1800" b="0" i="0" u="none" strike="noStrike" baseline="0" dirty="0">
                        <a:solidFill>
                          <a:srgbClr val="000000"/>
                        </a:solidFill>
                        <a:effectLst/>
                        <a:latin typeface="Meiryo" charset="-128"/>
                        <a:ea typeface="Meiryo" charset="-128"/>
                        <a:cs typeface="Meiryo" charset="-128"/>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en-US" altLang="ja-JP" sz="1500" u="none" strike="noStrike" baseline="0" dirty="0" smtClean="0">
                          <a:effectLst/>
                        </a:rPr>
                        <a:t>Pearson’s R</a:t>
                      </a:r>
                      <a:endParaRPr lang="en-US" sz="1500" b="0" i="0" u="none" strike="noStrike" baseline="0" dirty="0">
                        <a:solidFill>
                          <a:srgbClr val="000000"/>
                        </a:solidFill>
                        <a:effectLst/>
                        <a:latin typeface="Meiryo" charset="-128"/>
                        <a:ea typeface="Meiryo" charset="-128"/>
                        <a:cs typeface="Meiryo" charset="-128"/>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t"/>
                      <a:r>
                        <a:rPr lang="en-US" sz="1800" u="none" strike="noStrike" baseline="0" dirty="0">
                          <a:effectLst/>
                        </a:rPr>
                        <a:t>.087**</a:t>
                      </a:r>
                      <a:endParaRPr lang="en-US" sz="1800" b="0" i="0" u="none" strike="noStrike" baseline="0" dirty="0">
                        <a:effectLst/>
                        <a:latin typeface="Meiryo" charset="-128"/>
                        <a:ea typeface="Meiryo" charset="-128"/>
                        <a:cs typeface="Meiryo" charset="-128"/>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rowSpan="3">
                  <a:txBody>
                    <a:bodyPr/>
                    <a:lstStyle/>
                    <a:p>
                      <a:pPr algn="ctr" fontAlgn="t"/>
                      <a:r>
                        <a:rPr lang="ja-JP" altLang="en-US" sz="1800" u="none" strike="noStrike" baseline="0" dirty="0">
                          <a:effectLst/>
                        </a:rPr>
                        <a:t>　</a:t>
                      </a:r>
                      <a:endParaRPr lang="ja-JP" altLang="en-US" sz="1800" b="0" i="0" u="none" strike="noStrike" baseline="0" dirty="0">
                        <a:solidFill>
                          <a:srgbClr val="000000"/>
                        </a:solidFill>
                        <a:effectLst/>
                        <a:latin typeface="Meiryo" charset="-128"/>
                        <a:ea typeface="Meiryo" charset="-128"/>
                        <a:cs typeface="Meiryo" charset="-128"/>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tcPr>
                </a:tc>
                <a:tc>
                  <a:txBody>
                    <a:bodyPr/>
                    <a:lstStyle/>
                    <a:p>
                      <a:pPr algn="ctr" fontAlgn="t"/>
                      <a:r>
                        <a:rPr lang="is-IS" sz="1800" u="none" strike="noStrike" baseline="0" dirty="0">
                          <a:effectLst/>
                        </a:rPr>
                        <a:t>.041</a:t>
                      </a:r>
                      <a:endParaRPr lang="is-IS" sz="1800" b="0" i="0" u="none" strike="noStrike" baseline="0" dirty="0">
                        <a:solidFill>
                          <a:srgbClr val="000000"/>
                        </a:solidFill>
                        <a:effectLst/>
                        <a:latin typeface="Meiryo" charset="-128"/>
                        <a:ea typeface="Meiryo" charset="-128"/>
                        <a:cs typeface="Meiryo" charset="-128"/>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t"/>
                      <a:r>
                        <a:rPr lang="en-US" sz="1800" u="none" strike="noStrike" baseline="0" dirty="0">
                          <a:effectLst/>
                        </a:rPr>
                        <a:t>.090**</a:t>
                      </a:r>
                      <a:endParaRPr lang="en-US" sz="1800" b="0" i="0" u="none" strike="noStrike" baseline="0" dirty="0">
                        <a:effectLst/>
                        <a:latin typeface="Meiryo" charset="-128"/>
                        <a:ea typeface="Meiryo" charset="-128"/>
                        <a:cs typeface="Meiryo" charset="-128"/>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314439">
                <a:tc vMerge="1">
                  <a:txBody>
                    <a:bodyPr/>
                    <a:lstStyle/>
                    <a:p>
                      <a:pPr algn="ctr" fontAlgn="ctr"/>
                      <a:endParaRPr lang="ja-JP" altLang="en-US" sz="2000" b="0" i="0" u="none" strike="noStrike" dirty="0">
                        <a:effectLst/>
                        <a:latin typeface="Meiryo" charset="-128"/>
                        <a:ea typeface="Meiryo" charset="-128"/>
                        <a:cs typeface="Meiryo" charset="-128"/>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t"/>
                      <a:r>
                        <a:rPr lang="en-US" altLang="ja-JP" sz="1500" u="none" strike="noStrike" baseline="0" dirty="0" smtClean="0">
                          <a:effectLst/>
                        </a:rPr>
                        <a:t>Sig. </a:t>
                      </a:r>
                      <a:endParaRPr lang="en-US" sz="1500" b="0" i="0" u="none" strike="noStrike" baseline="0" dirty="0">
                        <a:solidFill>
                          <a:srgbClr val="000000"/>
                        </a:solidFill>
                        <a:effectLst/>
                        <a:latin typeface="Meiryo" charset="-128"/>
                        <a:ea typeface="Meiryo" charset="-128"/>
                        <a:cs typeface="Meiryo" charset="-128"/>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t"/>
                      <a:r>
                        <a:rPr lang="is-IS" sz="1800" u="none" strike="noStrike" baseline="0" dirty="0">
                          <a:effectLst/>
                        </a:rPr>
                        <a:t>.003</a:t>
                      </a:r>
                      <a:endParaRPr lang="is-IS" sz="1800" b="0" i="0" u="none" strike="noStrike" baseline="0" dirty="0">
                        <a:solidFill>
                          <a:srgbClr val="000000"/>
                        </a:solidFill>
                        <a:effectLst/>
                        <a:latin typeface="Meiryo" charset="-128"/>
                        <a:ea typeface="Meiryo" charset="-128"/>
                        <a:cs typeface="Meiryo" charset="-128"/>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vMerge="1">
                  <a:txBody>
                    <a:bodyPr/>
                    <a:lstStyle/>
                    <a:p>
                      <a:endParaRPr kumimoji="1" lang="ja-JP" altLang="en-US"/>
                    </a:p>
                  </a:txBody>
                  <a:tcPr/>
                </a:tc>
                <a:tc>
                  <a:txBody>
                    <a:bodyPr/>
                    <a:lstStyle/>
                    <a:p>
                      <a:pPr algn="ctr" fontAlgn="t"/>
                      <a:r>
                        <a:rPr lang="ru-RU" sz="1800" u="none" strike="noStrike" baseline="0" dirty="0">
                          <a:effectLst/>
                        </a:rPr>
                        <a:t>.158</a:t>
                      </a:r>
                      <a:endParaRPr lang="ru-RU" sz="1800" b="0" i="0" u="none" strike="noStrike" baseline="0" dirty="0">
                        <a:solidFill>
                          <a:srgbClr val="000000"/>
                        </a:solidFill>
                        <a:effectLst/>
                        <a:latin typeface="Meiryo" charset="-128"/>
                        <a:ea typeface="Meiryo" charset="-128"/>
                        <a:cs typeface="Meiryo" charset="-128"/>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t"/>
                      <a:r>
                        <a:rPr lang="fi-FI" sz="1800" u="none" strike="noStrike" baseline="0" dirty="0">
                          <a:effectLst/>
                        </a:rPr>
                        <a:t>.002</a:t>
                      </a:r>
                      <a:endParaRPr lang="fi-FI" sz="1800" b="0" i="0" u="none" strike="noStrike" baseline="0" dirty="0">
                        <a:solidFill>
                          <a:srgbClr val="000000"/>
                        </a:solidFill>
                        <a:effectLst/>
                        <a:latin typeface="Meiryo" charset="-128"/>
                        <a:ea typeface="Meiryo" charset="-128"/>
                        <a:cs typeface="Meiryo" charset="-128"/>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314439">
                <a:tc vMerge="1">
                  <a:txBody>
                    <a:bodyPr/>
                    <a:lstStyle/>
                    <a:p>
                      <a:pPr algn="ctr" fontAlgn="ctr"/>
                      <a:endParaRPr lang="ja-JP" altLang="en-US" sz="2000" b="0" i="0" u="none" strike="noStrike" dirty="0">
                        <a:effectLst/>
                        <a:latin typeface="Meiryo" charset="-128"/>
                        <a:ea typeface="Meiryo" charset="-128"/>
                        <a:cs typeface="Meiryo" charset="-128"/>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t"/>
                      <a:r>
                        <a:rPr lang="en-US" altLang="ja-JP" sz="1500" u="none" strike="noStrike" baseline="0">
                          <a:effectLst/>
                        </a:rPr>
                        <a:t>N</a:t>
                      </a:r>
                      <a:endParaRPr lang="en-US" altLang="ja-JP" sz="1500" b="0" i="0" u="none" strike="noStrike" baseline="0">
                        <a:solidFill>
                          <a:srgbClr val="000000"/>
                        </a:solidFill>
                        <a:effectLst/>
                        <a:latin typeface="Meiryo" charset="-128"/>
                        <a:ea typeface="Meiryo" charset="-128"/>
                        <a:cs typeface="Meiryo" charset="-128"/>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t"/>
                      <a:r>
                        <a:rPr lang="is-IS" sz="1800" u="none" strike="noStrike" baseline="0" dirty="0">
                          <a:effectLst/>
                        </a:rPr>
                        <a:t>1182</a:t>
                      </a:r>
                      <a:endParaRPr lang="is-IS" sz="1800" b="0" i="0" u="none" strike="noStrike" baseline="0" dirty="0">
                        <a:solidFill>
                          <a:srgbClr val="000000"/>
                        </a:solidFill>
                        <a:effectLst/>
                        <a:latin typeface="Meiryo" charset="-128"/>
                        <a:ea typeface="Meiryo" charset="-128"/>
                        <a:cs typeface="Meiryo" charset="-128"/>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c>
                  <a:txBody>
                    <a:bodyPr/>
                    <a:lstStyle/>
                    <a:p>
                      <a:pPr algn="ctr" fontAlgn="t"/>
                      <a:r>
                        <a:rPr lang="is-IS" sz="1800" u="none" strike="noStrike" baseline="0" dirty="0">
                          <a:effectLst/>
                        </a:rPr>
                        <a:t>1172</a:t>
                      </a:r>
                      <a:endParaRPr lang="is-IS" sz="1800" b="0" i="0" u="none" strike="noStrike" baseline="0" dirty="0">
                        <a:solidFill>
                          <a:srgbClr val="000000"/>
                        </a:solidFill>
                        <a:effectLst/>
                        <a:latin typeface="Meiryo" charset="-128"/>
                        <a:ea typeface="Meiryo" charset="-128"/>
                        <a:cs typeface="Meiryo" charset="-128"/>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t"/>
                      <a:r>
                        <a:rPr lang="fi-FI" sz="1800" u="none" strike="noStrike" baseline="0" dirty="0">
                          <a:effectLst/>
                        </a:rPr>
                        <a:t>1179</a:t>
                      </a:r>
                      <a:endParaRPr lang="fi-FI" sz="1800" b="0" i="0" u="none" strike="noStrike" baseline="0" dirty="0">
                        <a:solidFill>
                          <a:srgbClr val="000000"/>
                        </a:solidFill>
                        <a:effectLst/>
                        <a:latin typeface="Meiryo" charset="-128"/>
                        <a:ea typeface="Meiryo" charset="-128"/>
                        <a:cs typeface="Meiryo" charset="-128"/>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r h="314439">
                <a:tc rowSpan="3">
                  <a:txBody>
                    <a:bodyPr/>
                    <a:lstStyle/>
                    <a:p>
                      <a:pPr algn="ctr" fontAlgn="t"/>
                      <a:r>
                        <a:rPr lang="en-US" altLang="ja-JP" sz="1800" u="none" strike="noStrike" baseline="0" dirty="0" smtClean="0">
                          <a:effectLst/>
                        </a:rPr>
                        <a:t>Customary religious</a:t>
                      </a:r>
                      <a:r>
                        <a:rPr lang="ja-JP" altLang="en-US" sz="1800" u="none" strike="noStrike" baseline="0" dirty="0" smtClean="0">
                          <a:effectLst/>
                        </a:rPr>
                        <a:t>（</a:t>
                      </a:r>
                      <a:r>
                        <a:rPr lang="en-US" altLang="ja-JP" sz="1800" u="none" strike="noStrike" baseline="0" dirty="0">
                          <a:effectLst/>
                        </a:rPr>
                        <a:t>Q15A, B, C, D, G, J </a:t>
                      </a:r>
                      <a:r>
                        <a:rPr lang="ja-JP" altLang="en-US" sz="1800" u="none" strike="noStrike" baseline="0" dirty="0">
                          <a:effectLst/>
                        </a:rPr>
                        <a:t>の平均</a:t>
                      </a:r>
                      <a:r>
                        <a:rPr lang="ja-JP" altLang="en-US" sz="1800" u="none" strike="noStrike" baseline="0" dirty="0" smtClean="0">
                          <a:effectLst/>
                        </a:rPr>
                        <a:t>）</a:t>
                      </a:r>
                      <a:endParaRPr lang="ja-JP" altLang="en-US" sz="1800" b="0" i="0" u="none" strike="noStrike" baseline="0" dirty="0">
                        <a:solidFill>
                          <a:srgbClr val="000000"/>
                        </a:solidFill>
                        <a:effectLst/>
                        <a:latin typeface="Meiryo" charset="-128"/>
                        <a:ea typeface="Meiryo" charset="-128"/>
                        <a:cs typeface="Meiryo" charset="-128"/>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en-US" altLang="ja-JP" sz="1500" u="none" strike="noStrike" baseline="0" dirty="0" smtClean="0">
                          <a:effectLst/>
                        </a:rPr>
                        <a:t>Pearson’s R</a:t>
                      </a:r>
                      <a:endParaRPr lang="en-US" sz="1500" b="0" i="0" u="none" strike="noStrike" baseline="0" dirty="0">
                        <a:solidFill>
                          <a:srgbClr val="000000"/>
                        </a:solidFill>
                        <a:effectLst/>
                        <a:latin typeface="Meiryo" charset="-128"/>
                        <a:ea typeface="Meiryo" charset="-128"/>
                        <a:cs typeface="Meiryo" charset="-128"/>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t"/>
                      <a:r>
                        <a:rPr lang="en-US" sz="1800" u="none" strike="noStrike" baseline="0">
                          <a:effectLst/>
                        </a:rPr>
                        <a:t>.112**</a:t>
                      </a:r>
                      <a:endParaRPr lang="en-US" sz="1800" b="0" i="0" u="none" strike="noStrike" baseline="0">
                        <a:effectLst/>
                        <a:latin typeface="Meiryo" charset="-128"/>
                        <a:ea typeface="Meiryo" charset="-128"/>
                        <a:cs typeface="Meiryo" charset="-128"/>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t"/>
                      <a:r>
                        <a:rPr lang="is-IS" sz="1800" u="none" strike="noStrike" baseline="0" dirty="0">
                          <a:effectLst/>
                        </a:rPr>
                        <a:t>.041</a:t>
                      </a:r>
                      <a:endParaRPr lang="is-IS" sz="1800" b="0" i="0" u="none" strike="noStrike" baseline="0" dirty="0">
                        <a:solidFill>
                          <a:srgbClr val="000000"/>
                        </a:solidFill>
                        <a:effectLst/>
                        <a:latin typeface="Meiryo" charset="-128"/>
                        <a:ea typeface="Meiryo" charset="-128"/>
                        <a:cs typeface="Meiryo" charset="-128"/>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rowSpan="3">
                  <a:txBody>
                    <a:bodyPr/>
                    <a:lstStyle/>
                    <a:p>
                      <a:pPr algn="ctr" fontAlgn="t"/>
                      <a:r>
                        <a:rPr lang="ja-JP" altLang="en-US" sz="1800" u="none" strike="noStrike" baseline="0" dirty="0">
                          <a:effectLst/>
                        </a:rPr>
                        <a:t>　</a:t>
                      </a:r>
                      <a:endParaRPr lang="ja-JP" altLang="en-US" sz="1800" b="0" i="0" u="none" strike="noStrike" baseline="0" dirty="0">
                        <a:solidFill>
                          <a:srgbClr val="000000"/>
                        </a:solidFill>
                        <a:effectLst/>
                        <a:latin typeface="Meiryo" charset="-128"/>
                        <a:ea typeface="Meiryo" charset="-128"/>
                        <a:cs typeface="Meiryo" charset="-128"/>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tcPr>
                </a:tc>
                <a:tc>
                  <a:txBody>
                    <a:bodyPr/>
                    <a:lstStyle/>
                    <a:p>
                      <a:pPr algn="ctr" fontAlgn="t"/>
                      <a:r>
                        <a:rPr lang="en-US" sz="1800" u="none" strike="noStrike" baseline="0" dirty="0">
                          <a:effectLst/>
                        </a:rPr>
                        <a:t>.279**</a:t>
                      </a:r>
                      <a:endParaRPr lang="en-US" sz="1800" b="0" i="0" u="none" strike="noStrike" baseline="0" dirty="0">
                        <a:effectLst/>
                        <a:latin typeface="Meiryo" charset="-128"/>
                        <a:ea typeface="Meiryo" charset="-128"/>
                        <a:cs typeface="Meiryo" charset="-128"/>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314439">
                <a:tc vMerge="1">
                  <a:txBody>
                    <a:bodyPr/>
                    <a:lstStyle/>
                    <a:p>
                      <a:pPr algn="ctr" fontAlgn="ctr"/>
                      <a:endParaRPr lang="ja-JP" altLang="en-US" sz="2000" b="0" i="0" u="none" strike="noStrike" dirty="0">
                        <a:effectLst/>
                        <a:latin typeface="Meiryo" charset="-128"/>
                        <a:ea typeface="Meiryo" charset="-128"/>
                        <a:cs typeface="Meiryo" charset="-128"/>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t"/>
                      <a:r>
                        <a:rPr lang="en-US" altLang="ja-JP" sz="1500" u="none" strike="noStrike" baseline="0" dirty="0" smtClean="0">
                          <a:effectLst/>
                        </a:rPr>
                        <a:t>Sig. </a:t>
                      </a:r>
                      <a:endParaRPr lang="en-US" sz="1500" b="0" i="0" u="none" strike="noStrike" baseline="0" dirty="0">
                        <a:solidFill>
                          <a:srgbClr val="000000"/>
                        </a:solidFill>
                        <a:effectLst/>
                        <a:latin typeface="Meiryo" charset="-128"/>
                        <a:ea typeface="Meiryo" charset="-128"/>
                        <a:cs typeface="Meiryo" charset="-128"/>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t"/>
                      <a:r>
                        <a:rPr lang="is-IS" sz="1800" u="none" strike="noStrike" baseline="0">
                          <a:effectLst/>
                        </a:rPr>
                        <a:t>.000</a:t>
                      </a:r>
                      <a:endParaRPr lang="is-IS" sz="1800" b="0" i="0" u="none" strike="noStrike" baseline="0">
                        <a:solidFill>
                          <a:srgbClr val="000000"/>
                        </a:solidFill>
                        <a:effectLst/>
                        <a:latin typeface="Meiryo" charset="-128"/>
                        <a:ea typeface="Meiryo" charset="-128"/>
                        <a:cs typeface="Meiryo" charset="-128"/>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t"/>
                      <a:r>
                        <a:rPr lang="ru-RU" sz="1800" u="none" strike="noStrike" baseline="0" dirty="0">
                          <a:effectLst/>
                        </a:rPr>
                        <a:t>.158</a:t>
                      </a:r>
                      <a:endParaRPr lang="ru-RU" sz="1800" b="0" i="0" u="none" strike="noStrike" baseline="0" dirty="0">
                        <a:solidFill>
                          <a:srgbClr val="000000"/>
                        </a:solidFill>
                        <a:effectLst/>
                        <a:latin typeface="Meiryo" charset="-128"/>
                        <a:ea typeface="Meiryo" charset="-128"/>
                        <a:cs typeface="Meiryo" charset="-128"/>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vMerge="1">
                  <a:txBody>
                    <a:bodyPr/>
                    <a:lstStyle/>
                    <a:p>
                      <a:endParaRPr kumimoji="1" lang="ja-JP" altLang="en-US"/>
                    </a:p>
                  </a:txBody>
                  <a:tcPr/>
                </a:tc>
                <a:tc>
                  <a:txBody>
                    <a:bodyPr/>
                    <a:lstStyle/>
                    <a:p>
                      <a:pPr algn="ctr" fontAlgn="t"/>
                      <a:r>
                        <a:rPr lang="is-IS" sz="1800" u="none" strike="noStrike" baseline="0" dirty="0">
                          <a:effectLst/>
                        </a:rPr>
                        <a:t>.000</a:t>
                      </a:r>
                      <a:endParaRPr lang="is-IS" sz="1800" b="0" i="0" u="none" strike="noStrike" baseline="0" dirty="0">
                        <a:solidFill>
                          <a:srgbClr val="000000"/>
                        </a:solidFill>
                        <a:effectLst/>
                        <a:latin typeface="Meiryo" charset="-128"/>
                        <a:ea typeface="Meiryo" charset="-128"/>
                        <a:cs typeface="Meiryo" charset="-128"/>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363208">
                <a:tc vMerge="1">
                  <a:txBody>
                    <a:bodyPr/>
                    <a:lstStyle/>
                    <a:p>
                      <a:pPr algn="ctr" fontAlgn="ctr"/>
                      <a:endParaRPr lang="ja-JP" altLang="en-US" sz="2000" b="0" i="0" u="none" strike="noStrike" dirty="0">
                        <a:effectLst/>
                        <a:latin typeface="Meiryo" charset="-128"/>
                        <a:ea typeface="Meiryo" charset="-128"/>
                        <a:cs typeface="Meiryo" charset="-128"/>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t"/>
                      <a:r>
                        <a:rPr lang="en-US" altLang="ja-JP" sz="1500" u="none" strike="noStrike" baseline="0" dirty="0">
                          <a:effectLst/>
                        </a:rPr>
                        <a:t>N</a:t>
                      </a:r>
                      <a:endParaRPr lang="en-US" altLang="ja-JP" sz="1500" b="0" i="0" u="none" strike="noStrike" baseline="0" dirty="0">
                        <a:solidFill>
                          <a:srgbClr val="000000"/>
                        </a:solidFill>
                        <a:effectLst/>
                        <a:latin typeface="Meiryo" charset="-128"/>
                        <a:ea typeface="Meiryo" charset="-128"/>
                        <a:cs typeface="Meiryo" charset="-128"/>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t"/>
                      <a:r>
                        <a:rPr lang="cs-CZ" sz="1800" u="none" strike="noStrike" baseline="0">
                          <a:effectLst/>
                        </a:rPr>
                        <a:t>1177</a:t>
                      </a:r>
                      <a:endParaRPr lang="cs-CZ" sz="1800" b="0" i="0" u="none" strike="noStrike" baseline="0">
                        <a:solidFill>
                          <a:srgbClr val="000000"/>
                        </a:solidFill>
                        <a:effectLst/>
                        <a:latin typeface="Meiryo" charset="-128"/>
                        <a:ea typeface="Meiryo" charset="-128"/>
                        <a:cs typeface="Meiryo" charset="-128"/>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t"/>
                      <a:r>
                        <a:rPr lang="is-IS" sz="1800" u="none" strike="noStrike" baseline="0" dirty="0">
                          <a:effectLst/>
                        </a:rPr>
                        <a:t>1172</a:t>
                      </a:r>
                      <a:endParaRPr lang="is-IS" sz="1800" b="0" i="0" u="none" strike="noStrike" baseline="0" dirty="0">
                        <a:solidFill>
                          <a:srgbClr val="000000"/>
                        </a:solidFill>
                        <a:effectLst/>
                        <a:latin typeface="Meiryo" charset="-128"/>
                        <a:ea typeface="Meiryo" charset="-128"/>
                        <a:cs typeface="Meiryo" charset="-128"/>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c>
                  <a:txBody>
                    <a:bodyPr/>
                    <a:lstStyle/>
                    <a:p>
                      <a:pPr algn="ctr" fontAlgn="t"/>
                      <a:r>
                        <a:rPr lang="cs-CZ" sz="1800" u="none" strike="noStrike" baseline="0" dirty="0">
                          <a:effectLst/>
                        </a:rPr>
                        <a:t>1174</a:t>
                      </a:r>
                      <a:endParaRPr lang="cs-CZ" sz="1800" b="0" i="0" u="none" strike="noStrike" baseline="0" dirty="0">
                        <a:solidFill>
                          <a:srgbClr val="000000"/>
                        </a:solidFill>
                        <a:effectLst/>
                        <a:latin typeface="Meiryo" charset="-128"/>
                        <a:ea typeface="Meiryo" charset="-128"/>
                        <a:cs typeface="Meiryo" charset="-128"/>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r h="314439">
                <a:tc rowSpan="3">
                  <a:txBody>
                    <a:bodyPr/>
                    <a:lstStyle/>
                    <a:p>
                      <a:pPr algn="ctr" fontAlgn="t"/>
                      <a:r>
                        <a:rPr lang="en-US" altLang="ja-JP" sz="1800" u="none" strike="noStrike" baseline="0" dirty="0" smtClean="0">
                          <a:effectLst/>
                        </a:rPr>
                        <a:t>Spiritual and occultist</a:t>
                      </a:r>
                      <a:r>
                        <a:rPr lang="ja-JP" altLang="en-US" sz="1800" u="none" strike="noStrike" baseline="0" dirty="0" smtClean="0">
                          <a:effectLst/>
                        </a:rPr>
                        <a:t>（</a:t>
                      </a:r>
                      <a:r>
                        <a:rPr lang="en-US" altLang="ja-JP" sz="1800" u="none" strike="noStrike" baseline="0" dirty="0">
                          <a:effectLst/>
                        </a:rPr>
                        <a:t>Q15I, K, L </a:t>
                      </a:r>
                      <a:r>
                        <a:rPr lang="ja-JP" altLang="en-US" sz="1800" u="none" strike="noStrike" baseline="0" dirty="0">
                          <a:effectLst/>
                        </a:rPr>
                        <a:t>の平均</a:t>
                      </a:r>
                      <a:r>
                        <a:rPr lang="ja-JP" altLang="en-US" sz="1800" u="none" strike="noStrike" baseline="0" dirty="0" smtClean="0">
                          <a:effectLst/>
                        </a:rPr>
                        <a:t>）</a:t>
                      </a:r>
                      <a:endParaRPr lang="ja-JP" altLang="en-US" sz="1800" b="0" i="0" u="none" strike="noStrike" baseline="0" dirty="0">
                        <a:solidFill>
                          <a:srgbClr val="000000"/>
                        </a:solidFill>
                        <a:effectLst/>
                        <a:latin typeface="Meiryo" charset="-128"/>
                        <a:ea typeface="Meiryo" charset="-128"/>
                        <a:cs typeface="Meiryo" charset="-128"/>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en-US" altLang="ja-JP" sz="1500" u="none" strike="noStrike" baseline="0" dirty="0" smtClean="0">
                          <a:effectLst/>
                        </a:rPr>
                        <a:t>Pearson’s R</a:t>
                      </a:r>
                      <a:endParaRPr lang="en-US" sz="1500" b="0" i="0" u="none" strike="noStrike" baseline="0" dirty="0">
                        <a:solidFill>
                          <a:srgbClr val="000000"/>
                        </a:solidFill>
                        <a:effectLst/>
                        <a:latin typeface="Meiryo" charset="-128"/>
                        <a:ea typeface="Meiryo" charset="-128"/>
                        <a:cs typeface="Meiryo" charset="-128"/>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t"/>
                      <a:r>
                        <a:rPr lang="is-IS" sz="1800" u="none" strike="noStrike" baseline="0">
                          <a:effectLst/>
                        </a:rPr>
                        <a:t>-.009</a:t>
                      </a:r>
                      <a:endParaRPr lang="is-IS" sz="1800" b="0" i="0" u="none" strike="noStrike" baseline="0">
                        <a:solidFill>
                          <a:srgbClr val="000000"/>
                        </a:solidFill>
                        <a:effectLst/>
                        <a:latin typeface="Meiryo" charset="-128"/>
                        <a:ea typeface="Meiryo" charset="-128"/>
                        <a:cs typeface="Meiryo" charset="-128"/>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t"/>
                      <a:r>
                        <a:rPr lang="en-US" sz="1800" u="none" strike="noStrike" baseline="0">
                          <a:effectLst/>
                        </a:rPr>
                        <a:t>.090**</a:t>
                      </a:r>
                      <a:endParaRPr lang="en-US" sz="1800" b="0" i="0" u="none" strike="noStrike" baseline="0">
                        <a:effectLst/>
                        <a:latin typeface="Meiryo" charset="-128"/>
                        <a:ea typeface="Meiryo" charset="-128"/>
                        <a:cs typeface="Meiryo" charset="-128"/>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t"/>
                      <a:r>
                        <a:rPr lang="en-US" sz="1800" u="none" strike="noStrike" baseline="0" dirty="0">
                          <a:effectLst/>
                        </a:rPr>
                        <a:t>.279**</a:t>
                      </a:r>
                      <a:endParaRPr lang="en-US" sz="1800" b="0" i="0" u="none" strike="noStrike" baseline="0" dirty="0">
                        <a:effectLst/>
                        <a:latin typeface="Meiryo" charset="-128"/>
                        <a:ea typeface="Meiryo" charset="-128"/>
                        <a:cs typeface="Meiryo" charset="-128"/>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rowSpan="3">
                  <a:txBody>
                    <a:bodyPr/>
                    <a:lstStyle/>
                    <a:p>
                      <a:pPr algn="ctr" fontAlgn="t"/>
                      <a:r>
                        <a:rPr lang="ja-JP" altLang="en-US" sz="1800" u="none" strike="noStrike" baseline="0" dirty="0">
                          <a:effectLst/>
                        </a:rPr>
                        <a:t>　</a:t>
                      </a:r>
                      <a:endParaRPr lang="ja-JP" altLang="en-US" sz="1800" b="0" i="0" u="none" strike="noStrike" baseline="0" dirty="0">
                        <a:solidFill>
                          <a:srgbClr val="000000"/>
                        </a:solidFill>
                        <a:effectLst/>
                        <a:latin typeface="Meiryo" charset="-128"/>
                        <a:ea typeface="Meiryo" charset="-128"/>
                        <a:cs typeface="Meiryo" charset="-128"/>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tcPr>
                </a:tc>
              </a:tr>
              <a:tr h="314439">
                <a:tc vMerge="1">
                  <a:txBody>
                    <a:bodyPr/>
                    <a:lstStyle/>
                    <a:p>
                      <a:pPr algn="ctr" fontAlgn="ctr"/>
                      <a:endParaRPr lang="ja-JP" altLang="en-US" sz="2000" b="0" i="0" u="none" strike="noStrike" dirty="0">
                        <a:effectLst/>
                        <a:latin typeface="Meiryo" charset="-128"/>
                        <a:ea typeface="Meiryo" charset="-128"/>
                        <a:cs typeface="Meiryo" charset="-128"/>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t"/>
                      <a:r>
                        <a:rPr lang="en-US" altLang="ja-JP" sz="1500" u="none" strike="noStrike" baseline="0" dirty="0" smtClean="0">
                          <a:effectLst/>
                        </a:rPr>
                        <a:t>Sig. </a:t>
                      </a:r>
                      <a:endParaRPr lang="en-US" sz="1500" b="0" i="0" u="none" strike="noStrike" baseline="0" dirty="0">
                        <a:solidFill>
                          <a:srgbClr val="000000"/>
                        </a:solidFill>
                        <a:effectLst/>
                        <a:latin typeface="Meiryo" charset="-128"/>
                        <a:ea typeface="Meiryo" charset="-128"/>
                        <a:cs typeface="Meiryo" charset="-128"/>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t"/>
                      <a:r>
                        <a:rPr lang="en-US" altLang="ja-JP" sz="1800" u="none" strike="noStrike" baseline="0">
                          <a:effectLst/>
                        </a:rPr>
                        <a:t>.764</a:t>
                      </a:r>
                      <a:endParaRPr lang="en-US" altLang="ja-JP" sz="1800" b="0" i="0" u="none" strike="noStrike" baseline="0">
                        <a:solidFill>
                          <a:srgbClr val="000000"/>
                        </a:solidFill>
                        <a:effectLst/>
                        <a:latin typeface="Meiryo" charset="-128"/>
                        <a:ea typeface="Meiryo" charset="-128"/>
                        <a:cs typeface="Meiryo" charset="-128"/>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t"/>
                      <a:r>
                        <a:rPr lang="fi-FI" sz="1800" u="none" strike="noStrike" baseline="0">
                          <a:effectLst/>
                        </a:rPr>
                        <a:t>.002</a:t>
                      </a:r>
                      <a:endParaRPr lang="fi-FI" sz="1800" b="0" i="0" u="none" strike="noStrike" baseline="0">
                        <a:solidFill>
                          <a:srgbClr val="000000"/>
                        </a:solidFill>
                        <a:effectLst/>
                        <a:latin typeface="Meiryo" charset="-128"/>
                        <a:ea typeface="Meiryo" charset="-128"/>
                        <a:cs typeface="Meiryo" charset="-128"/>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t"/>
                      <a:r>
                        <a:rPr lang="is-IS" sz="1800" u="none" strike="noStrike" baseline="0" dirty="0">
                          <a:effectLst/>
                        </a:rPr>
                        <a:t>.000</a:t>
                      </a:r>
                      <a:endParaRPr lang="is-IS" sz="1800" b="0" i="0" u="none" strike="noStrike" baseline="0" dirty="0">
                        <a:solidFill>
                          <a:srgbClr val="000000"/>
                        </a:solidFill>
                        <a:effectLst/>
                        <a:latin typeface="Meiryo" charset="-128"/>
                        <a:ea typeface="Meiryo" charset="-128"/>
                        <a:cs typeface="Meiryo" charset="-128"/>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vMerge="1">
                  <a:txBody>
                    <a:bodyPr/>
                    <a:lstStyle/>
                    <a:p>
                      <a:endParaRPr kumimoji="1" lang="ja-JP" altLang="en-US"/>
                    </a:p>
                  </a:txBody>
                  <a:tcPr/>
                </a:tc>
              </a:tr>
              <a:tr h="314439">
                <a:tc vMerge="1">
                  <a:txBody>
                    <a:bodyPr/>
                    <a:lstStyle/>
                    <a:p>
                      <a:pPr algn="ctr" fontAlgn="ctr"/>
                      <a:endParaRPr lang="ja-JP" altLang="en-US" sz="2000" b="0" i="0" u="none" strike="noStrike" dirty="0">
                        <a:effectLst/>
                        <a:latin typeface="Meiryo" charset="-128"/>
                        <a:ea typeface="Meiryo" charset="-128"/>
                        <a:cs typeface="Meiryo" charset="-128"/>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t"/>
                      <a:r>
                        <a:rPr lang="en-US" altLang="ja-JP" sz="1500" u="none" strike="noStrike" baseline="0" dirty="0">
                          <a:effectLst/>
                        </a:rPr>
                        <a:t>N</a:t>
                      </a:r>
                      <a:endParaRPr lang="en-US" altLang="ja-JP" sz="1500" b="0" i="0" u="none" strike="noStrike" baseline="0" dirty="0">
                        <a:solidFill>
                          <a:srgbClr val="000000"/>
                        </a:solidFill>
                        <a:effectLst/>
                        <a:latin typeface="Meiryo" charset="-128"/>
                        <a:ea typeface="Meiryo" charset="-128"/>
                        <a:cs typeface="Meiryo" charset="-128"/>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t"/>
                      <a:r>
                        <a:rPr lang="is-IS" sz="1800" u="none" strike="noStrike" baseline="0" dirty="0">
                          <a:effectLst/>
                        </a:rPr>
                        <a:t>1184</a:t>
                      </a:r>
                      <a:endParaRPr lang="is-IS" sz="1800" b="0" i="0" u="none" strike="noStrike" baseline="0" dirty="0">
                        <a:solidFill>
                          <a:srgbClr val="000000"/>
                        </a:solidFill>
                        <a:effectLst/>
                        <a:latin typeface="Meiryo" charset="-128"/>
                        <a:ea typeface="Meiryo" charset="-128"/>
                        <a:cs typeface="Meiryo" charset="-128"/>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t"/>
                      <a:r>
                        <a:rPr lang="fi-FI" sz="1800" u="none" strike="noStrike" baseline="0" dirty="0">
                          <a:effectLst/>
                        </a:rPr>
                        <a:t>1179</a:t>
                      </a:r>
                      <a:endParaRPr lang="fi-FI" sz="1800" b="0" i="0" u="none" strike="noStrike" baseline="0" dirty="0">
                        <a:solidFill>
                          <a:srgbClr val="000000"/>
                        </a:solidFill>
                        <a:effectLst/>
                        <a:latin typeface="Meiryo" charset="-128"/>
                        <a:ea typeface="Meiryo" charset="-128"/>
                        <a:cs typeface="Meiryo" charset="-128"/>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t"/>
                      <a:r>
                        <a:rPr lang="cs-CZ" sz="1800" u="none" strike="noStrike" baseline="0" dirty="0">
                          <a:effectLst/>
                        </a:rPr>
                        <a:t>1174</a:t>
                      </a:r>
                      <a:endParaRPr lang="cs-CZ" sz="1800" b="0" i="0" u="none" strike="noStrike" baseline="0" dirty="0">
                        <a:solidFill>
                          <a:srgbClr val="000000"/>
                        </a:solidFill>
                        <a:effectLst/>
                        <a:latin typeface="Meiryo" charset="-128"/>
                        <a:ea typeface="Meiryo" charset="-128"/>
                        <a:cs typeface="Meiryo" charset="-128"/>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r>
            </a:tbl>
          </a:graphicData>
        </a:graphic>
      </p:graphicFrame>
      <p:sp>
        <p:nvSpPr>
          <p:cNvPr id="3" name="テキスト ボックス 2"/>
          <p:cNvSpPr txBox="1"/>
          <p:nvPr/>
        </p:nvSpPr>
        <p:spPr>
          <a:xfrm>
            <a:off x="416431" y="260648"/>
            <a:ext cx="8141973" cy="461665"/>
          </a:xfrm>
          <a:prstGeom prst="rect">
            <a:avLst/>
          </a:prstGeom>
          <a:noFill/>
        </p:spPr>
        <p:txBody>
          <a:bodyPr wrap="none" rtlCol="0">
            <a:spAutoFit/>
          </a:bodyPr>
          <a:lstStyle/>
          <a:p>
            <a:r>
              <a:rPr lang="en-US" altLang="ja-JP" sz="2400" dirty="0">
                <a:latin typeface="Meiryo" charset="-128"/>
                <a:ea typeface="Meiryo" charset="-128"/>
                <a:cs typeface="Meiryo" charset="-128"/>
              </a:rPr>
              <a:t>Correlation Matrix of </a:t>
            </a:r>
            <a:r>
              <a:rPr lang="en-US" altLang="ja-JP" sz="2400" dirty="0" smtClean="0">
                <a:latin typeface="Meiryo" charset="-128"/>
                <a:ea typeface="Meiryo" charset="-128"/>
                <a:cs typeface="Meiryo" charset="-128"/>
              </a:rPr>
              <a:t>happiness and religious attitude</a:t>
            </a:r>
            <a:endParaRPr lang="ja-JP" altLang="en-US" sz="2400" dirty="0">
              <a:latin typeface="Meiryo" charset="-128"/>
              <a:ea typeface="Meiryo" charset="-128"/>
              <a:cs typeface="Meiryo" charset="-128"/>
            </a:endParaRPr>
          </a:p>
        </p:txBody>
      </p:sp>
    </p:spTree>
    <p:extLst>
      <p:ext uri="{BB962C8B-B14F-4D97-AF65-F5344CB8AC3E}">
        <p14:creationId xmlns:p14="http://schemas.microsoft.com/office/powerpoint/2010/main" val="16990466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Summary of analyses</a:t>
            </a:r>
            <a:endParaRPr kumimoji="1" lang="ja-JP" altLang="en-US" dirty="0"/>
          </a:p>
        </p:txBody>
      </p:sp>
      <p:sp>
        <p:nvSpPr>
          <p:cNvPr id="3" name="コンテンツ プレースホルダー 2"/>
          <p:cNvSpPr>
            <a:spLocks noGrp="1"/>
          </p:cNvSpPr>
          <p:nvPr>
            <p:ph idx="1"/>
          </p:nvPr>
        </p:nvSpPr>
        <p:spPr/>
        <p:txBody>
          <a:bodyPr/>
          <a:lstStyle/>
          <a:p>
            <a:r>
              <a:rPr lang="en-US" altLang="ja-JP" sz="2400" dirty="0" smtClean="0"/>
              <a:t>The customary and institutional religious activities have positive impact to subjective well-being in Japan, however, spiritual and occultist one have negative one.</a:t>
            </a:r>
          </a:p>
          <a:p>
            <a:r>
              <a:rPr lang="en-US" altLang="ja-JP" sz="2400" dirty="0" smtClean="0"/>
              <a:t>In </a:t>
            </a:r>
            <a:r>
              <a:rPr lang="en-US" altLang="ja-JP" sz="2400" dirty="0"/>
              <a:t>contrast with former studies in Japan and East Asian countries, this study shows certain degree of religious </a:t>
            </a:r>
            <a:r>
              <a:rPr lang="en-US" altLang="ja-JP" sz="2400" dirty="0" smtClean="0"/>
              <a:t>function. </a:t>
            </a:r>
          </a:p>
          <a:p>
            <a:endParaRPr lang="en-US" altLang="ja-JP" sz="2400" dirty="0" smtClean="0"/>
          </a:p>
          <a:p>
            <a:r>
              <a:rPr lang="en-US" altLang="ja-JP" sz="2400" dirty="0" smtClean="0"/>
              <a:t>Still, another question is that Japanese traditional religions does not have congregations and how just customary religious attitude cope with distress among unbelieving people. This is sharp contrastive with the Christian based church model. </a:t>
            </a:r>
            <a:endParaRPr lang="en-US" altLang="ja-JP" sz="2400" dirty="0"/>
          </a:p>
          <a:p>
            <a:endParaRPr lang="en-US" altLang="ja-JP" dirty="0" smtClean="0"/>
          </a:p>
          <a:p>
            <a:endParaRPr lang="en-US" altLang="ja-JP" dirty="0" smtClean="0"/>
          </a:p>
        </p:txBody>
      </p:sp>
      <p:sp>
        <p:nvSpPr>
          <p:cNvPr id="4" name="スライド番号プレースホルダー 3"/>
          <p:cNvSpPr>
            <a:spLocks noGrp="1"/>
          </p:cNvSpPr>
          <p:nvPr>
            <p:ph type="sldNum" sz="quarter" idx="10"/>
          </p:nvPr>
        </p:nvSpPr>
        <p:spPr/>
        <p:txBody>
          <a:bodyPr/>
          <a:lstStyle/>
          <a:p>
            <a:fld id="{C40BE268-F219-46F8-8269-9B05CB8BA94A}" type="slidenum">
              <a:rPr lang="en-US" altLang="ja-JP" smtClean="0"/>
              <a:pPr/>
              <a:t>17</a:t>
            </a:fld>
            <a:endParaRPr lang="en-US" altLang="ja-JP"/>
          </a:p>
        </p:txBody>
      </p:sp>
    </p:spTree>
    <p:extLst>
      <p:ext uri="{BB962C8B-B14F-4D97-AF65-F5344CB8AC3E}">
        <p14:creationId xmlns:p14="http://schemas.microsoft.com/office/powerpoint/2010/main" val="2029915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F</a:t>
            </a:r>
            <a:r>
              <a:rPr kumimoji="1" lang="en-US" altLang="ja-JP" dirty="0" smtClean="0"/>
              <a:t>uture study</a:t>
            </a:r>
            <a:endParaRPr kumimoji="1" lang="ja-JP" altLang="en-US" dirty="0"/>
          </a:p>
        </p:txBody>
      </p:sp>
      <p:sp>
        <p:nvSpPr>
          <p:cNvPr id="3" name="コンテンツ プレースホルダー 2"/>
          <p:cNvSpPr>
            <a:spLocks noGrp="1"/>
          </p:cNvSpPr>
          <p:nvPr>
            <p:ph idx="1"/>
          </p:nvPr>
        </p:nvSpPr>
        <p:spPr>
          <a:xfrm>
            <a:off x="0" y="1052736"/>
            <a:ext cx="9036050" cy="4967287"/>
          </a:xfrm>
        </p:spPr>
        <p:txBody>
          <a:bodyPr/>
          <a:lstStyle/>
          <a:p>
            <a:r>
              <a:rPr lang="en-US" altLang="ja-JP" sz="2400" dirty="0" smtClean="0"/>
              <a:t>Are h</a:t>
            </a:r>
            <a:r>
              <a:rPr kumimoji="1" lang="en-US" altLang="ja-JP" sz="2400" dirty="0" smtClean="0"/>
              <a:t>appy and unhappy polar opposite concept and emotion in human recognition and social consciousness? </a:t>
            </a:r>
          </a:p>
          <a:p>
            <a:pPr lvl="1"/>
            <a:r>
              <a:rPr lang="en-US" altLang="ja-JP" sz="2000" dirty="0" smtClean="0"/>
              <a:t>How can we make a measurement of relativistic and variable idea and emotion? How should we consider the difference between happy and satisfied in terms of material and spiritual resources?</a:t>
            </a:r>
            <a:endParaRPr lang="en-US" altLang="ja-JP" sz="2000" dirty="0"/>
          </a:p>
          <a:p>
            <a:r>
              <a:rPr lang="en-US" altLang="ja-JP" sz="2400" dirty="0" smtClean="0"/>
              <a:t>Which people of unhappy, modest, and happy do religious activities have positive and negative impact to? </a:t>
            </a:r>
          </a:p>
          <a:p>
            <a:pPr lvl="1"/>
            <a:r>
              <a:rPr lang="en-US" altLang="ja-JP" sz="2000" dirty="0" smtClean="0"/>
              <a:t>Possible answers are conventionally to unhappy people. In this study I try to make unhappy-people group (under 4 N=247) and conduct regression analysis, however, the result is that any religious activities do not have any meaningful effects to their happiness. In contrast, among happy-people group (over 5 N=924) religious attitude function. </a:t>
            </a:r>
          </a:p>
          <a:p>
            <a:pPr lvl="1"/>
            <a:endParaRPr kumimoji="1" lang="ja-JP" altLang="en-US" sz="2000" dirty="0"/>
          </a:p>
        </p:txBody>
      </p:sp>
      <p:sp>
        <p:nvSpPr>
          <p:cNvPr id="4" name="スライド番号プレースホルダー 3"/>
          <p:cNvSpPr>
            <a:spLocks noGrp="1"/>
          </p:cNvSpPr>
          <p:nvPr>
            <p:ph type="sldNum" sz="quarter" idx="10"/>
          </p:nvPr>
        </p:nvSpPr>
        <p:spPr/>
        <p:txBody>
          <a:bodyPr/>
          <a:lstStyle/>
          <a:p>
            <a:fld id="{C40BE268-F219-46F8-8269-9B05CB8BA94A}" type="slidenum">
              <a:rPr lang="en-US" altLang="ja-JP" smtClean="0"/>
              <a:pPr/>
              <a:t>18</a:t>
            </a:fld>
            <a:endParaRPr lang="en-US" altLang="ja-JP"/>
          </a:p>
        </p:txBody>
      </p:sp>
    </p:spTree>
    <p:extLst>
      <p:ext uri="{BB962C8B-B14F-4D97-AF65-F5344CB8AC3E}">
        <p14:creationId xmlns:p14="http://schemas.microsoft.com/office/powerpoint/2010/main" val="19434323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Outline </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1 Well-being in East Asia</a:t>
            </a:r>
          </a:p>
          <a:p>
            <a:endParaRPr lang="en-US" altLang="ja-JP" dirty="0"/>
          </a:p>
          <a:p>
            <a:r>
              <a:rPr kumimoji="1" lang="en-US" altLang="ja-JP" dirty="0" smtClean="0"/>
              <a:t>2 Review of literatures on well-being and religion</a:t>
            </a:r>
          </a:p>
          <a:p>
            <a:endParaRPr lang="en-US" altLang="ja-JP" dirty="0"/>
          </a:p>
          <a:p>
            <a:r>
              <a:rPr kumimoji="1" lang="en-US" altLang="ja-JP" dirty="0" smtClean="0"/>
              <a:t>3 Research </a:t>
            </a:r>
          </a:p>
          <a:p>
            <a:pPr lvl="1"/>
            <a:r>
              <a:rPr lang="en-US" altLang="ja-JP" dirty="0" smtClean="0"/>
              <a:t>Data</a:t>
            </a:r>
          </a:p>
          <a:p>
            <a:pPr lvl="1"/>
            <a:r>
              <a:rPr kumimoji="1" lang="en-US" altLang="ja-JP" dirty="0" smtClean="0"/>
              <a:t>Analysis and results</a:t>
            </a:r>
          </a:p>
          <a:p>
            <a:pPr lvl="1"/>
            <a:r>
              <a:rPr lang="en-US" altLang="ja-JP" dirty="0" smtClean="0"/>
              <a:t>Implications</a:t>
            </a:r>
          </a:p>
          <a:p>
            <a:pPr lvl="1"/>
            <a:endParaRPr kumimoji="1" lang="en-US" altLang="ja-JP" dirty="0"/>
          </a:p>
          <a:p>
            <a:r>
              <a:rPr lang="en-US" altLang="ja-JP" dirty="0" smtClean="0"/>
              <a:t>4 Future research</a:t>
            </a:r>
            <a:endParaRPr kumimoji="1" lang="en-US" altLang="ja-JP" dirty="0" smtClean="0"/>
          </a:p>
          <a:p>
            <a:r>
              <a:rPr lang="en-US" altLang="ja-JP" dirty="0"/>
              <a:t> </a:t>
            </a:r>
            <a:endParaRPr kumimoji="1" lang="ja-JP" altLang="en-US" dirty="0"/>
          </a:p>
        </p:txBody>
      </p:sp>
      <p:sp>
        <p:nvSpPr>
          <p:cNvPr id="4" name="スライド番号プレースホルダー 3"/>
          <p:cNvSpPr>
            <a:spLocks noGrp="1"/>
          </p:cNvSpPr>
          <p:nvPr>
            <p:ph type="sldNum" sz="quarter" idx="10"/>
          </p:nvPr>
        </p:nvSpPr>
        <p:spPr/>
        <p:txBody>
          <a:bodyPr/>
          <a:lstStyle/>
          <a:p>
            <a:fld id="{C40BE268-F219-46F8-8269-9B05CB8BA94A}" type="slidenum">
              <a:rPr lang="en-US" altLang="ja-JP" smtClean="0"/>
              <a:pPr/>
              <a:t>1</a:t>
            </a:fld>
            <a:endParaRPr lang="en-US" altLang="ja-JP"/>
          </a:p>
        </p:txBody>
      </p:sp>
    </p:spTree>
    <p:extLst>
      <p:ext uri="{BB962C8B-B14F-4D97-AF65-F5344CB8AC3E}">
        <p14:creationId xmlns:p14="http://schemas.microsoft.com/office/powerpoint/2010/main" val="31972013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References:</a:t>
            </a:r>
            <a:endParaRPr kumimoji="1" lang="ja-JP" altLang="en-US" dirty="0"/>
          </a:p>
        </p:txBody>
      </p:sp>
      <p:sp>
        <p:nvSpPr>
          <p:cNvPr id="3" name="コンテンツ プレースホルダー 2"/>
          <p:cNvSpPr>
            <a:spLocks noGrp="1"/>
          </p:cNvSpPr>
          <p:nvPr>
            <p:ph idx="1"/>
          </p:nvPr>
        </p:nvSpPr>
        <p:spPr/>
        <p:txBody>
          <a:bodyPr/>
          <a:lstStyle/>
          <a:p>
            <a:r>
              <a:rPr lang="en-US" altLang="ja-JP" sz="1800" dirty="0" err="1" smtClean="0"/>
              <a:t>Dedong</a:t>
            </a:r>
            <a:r>
              <a:rPr lang="en-US" altLang="ja-JP" sz="1800" dirty="0" smtClean="0"/>
              <a:t> </a:t>
            </a:r>
            <a:r>
              <a:rPr lang="en-US" altLang="ja-JP" sz="1800" dirty="0"/>
              <a:t>Wei and Eric Y. Liu, 2013,’Religious Involvement and Depression: Evidence for Curvilinear and Stress-Moderating Effects Among Young Women in Rural China,’ JSSR52-2:349-365</a:t>
            </a:r>
            <a:r>
              <a:rPr lang="en-US" altLang="ja-JP" sz="1800" dirty="0" smtClean="0"/>
              <a:t>.</a:t>
            </a:r>
          </a:p>
          <a:p>
            <a:r>
              <a:rPr lang="en-US" altLang="ja-JP" sz="1800" dirty="0" smtClean="0"/>
              <a:t>Ellison</a:t>
            </a:r>
            <a:r>
              <a:rPr lang="en-US" altLang="ja-JP" sz="1800" dirty="0"/>
              <a:t>, G. Christopher, 1991,’Religious Involvement and Subjective Well-Being,’</a:t>
            </a:r>
            <a:r>
              <a:rPr lang="ja-JP" altLang="en-US" sz="1800" dirty="0"/>
              <a:t>　</a:t>
            </a:r>
            <a:r>
              <a:rPr lang="en-US" altLang="ja-JP" sz="1800" dirty="0"/>
              <a:t>Journal of Health and Social Behavior 32(1):80-99</a:t>
            </a:r>
            <a:r>
              <a:rPr lang="en-US" altLang="ja-JP" sz="1800" dirty="0" smtClean="0"/>
              <a:t>.</a:t>
            </a:r>
          </a:p>
          <a:p>
            <a:r>
              <a:rPr lang="en-US" altLang="ja-JP" sz="1800" dirty="0"/>
              <a:t>Roemer, Michael K., 2010, ‘Religion and Psychological Distress in Japan,’ Social Forces 89-2:559-583.</a:t>
            </a:r>
          </a:p>
          <a:p>
            <a:r>
              <a:rPr lang="en-US" altLang="ja-JP" sz="1800" dirty="0" err="1"/>
              <a:t>Ruut</a:t>
            </a:r>
            <a:r>
              <a:rPr lang="en-US" altLang="ja-JP" sz="1800" dirty="0"/>
              <a:t> </a:t>
            </a:r>
            <a:r>
              <a:rPr lang="en-US" altLang="ja-JP" sz="1800" dirty="0" err="1"/>
              <a:t>Veenhoven</a:t>
            </a:r>
            <a:r>
              <a:rPr lang="en-US" altLang="ja-JP" sz="1800" dirty="0"/>
              <a:t>, 2000, ‘The Four Qualities of Life: Ordering Concepts and Measures of the Good Life,’ Journal of Happiness Studies 1: 1–39.</a:t>
            </a:r>
          </a:p>
          <a:p>
            <a:r>
              <a:rPr lang="ja-JP" altLang="en-US" sz="1800" dirty="0"/>
              <a:t>金児恵</a:t>
            </a:r>
            <a:r>
              <a:rPr lang="en-US" altLang="ja-JP" sz="1800" dirty="0"/>
              <a:t>,2004,</a:t>
            </a:r>
            <a:r>
              <a:rPr lang="ja-JP" altLang="en-US" sz="1800" dirty="0"/>
              <a:t>「日本人の宗教的態度とその精神的健康への影響 </a:t>
            </a:r>
            <a:r>
              <a:rPr lang="en-US" altLang="ja-JP" sz="1800" dirty="0"/>
              <a:t>: ISSP</a:t>
            </a:r>
            <a:r>
              <a:rPr lang="ja-JP" altLang="en-US" sz="1800" dirty="0"/>
              <a:t>調査の日米データの二次分析から」</a:t>
            </a:r>
            <a:r>
              <a:rPr lang="en-US" altLang="ja-JP" sz="1800" dirty="0"/>
              <a:t>『</a:t>
            </a:r>
            <a:r>
              <a:rPr lang="ja-JP" altLang="en-US" sz="1800" dirty="0"/>
              <a:t>死生学研究</a:t>
            </a:r>
            <a:r>
              <a:rPr lang="en-US" altLang="ja-JP" sz="1800" dirty="0"/>
              <a:t>』3:348-367.</a:t>
            </a:r>
          </a:p>
          <a:p>
            <a:r>
              <a:rPr lang="ja-JP" altLang="en-US" sz="1800" dirty="0"/>
              <a:t>川端亮</a:t>
            </a:r>
            <a:r>
              <a:rPr lang="en-US" altLang="ja-JP" sz="1800" dirty="0"/>
              <a:t>,2016,</a:t>
            </a:r>
            <a:r>
              <a:rPr lang="ja-JP" altLang="en-US" sz="1800" dirty="0"/>
              <a:t>「宗教的信念における共通の因子－</a:t>
            </a:r>
            <a:r>
              <a:rPr lang="en-US" altLang="ja-JP" sz="1800" dirty="0"/>
              <a:t>8</a:t>
            </a:r>
            <a:r>
              <a:rPr lang="ja-JP" altLang="en-US" sz="1800" dirty="0"/>
              <a:t>カ国調査の結果から」</a:t>
            </a:r>
            <a:r>
              <a:rPr lang="en-US" altLang="ja-JP" sz="1800" dirty="0"/>
              <a:t>『</a:t>
            </a:r>
            <a:r>
              <a:rPr lang="ja-JP" altLang="en-US" sz="1800" dirty="0"/>
              <a:t>大阪大学大学院人間科学研究科紀要</a:t>
            </a:r>
            <a:r>
              <a:rPr lang="en-US" altLang="ja-JP" sz="1800" dirty="0"/>
              <a:t>』42:189-208</a:t>
            </a:r>
            <a:r>
              <a:rPr lang="en-US" altLang="ja-JP" sz="1800" dirty="0" smtClean="0"/>
              <a:t>.</a:t>
            </a:r>
          </a:p>
          <a:p>
            <a:r>
              <a:rPr lang="ja-JP" altLang="en-US" sz="1800" dirty="0" smtClean="0"/>
              <a:t>櫻井</a:t>
            </a:r>
            <a:r>
              <a:rPr lang="ja-JP" altLang="en-US" sz="1800" dirty="0"/>
              <a:t>義秀</a:t>
            </a:r>
            <a:r>
              <a:rPr lang="en-US" altLang="ja-JP" sz="1800" dirty="0"/>
              <a:t>,2017, </a:t>
            </a:r>
            <a:r>
              <a:rPr lang="ja-JP" altLang="en-US" sz="1800" dirty="0"/>
              <a:t>「特集　主観的ウェル・ビーイングへの社会学的アプローチ　人は宗教で幸せになれるのか」</a:t>
            </a:r>
            <a:r>
              <a:rPr lang="en-US" altLang="ja-JP" sz="1800" dirty="0"/>
              <a:t>『</a:t>
            </a:r>
            <a:r>
              <a:rPr lang="ja-JP" altLang="en-US" sz="1800" dirty="0"/>
              <a:t>理論と方法</a:t>
            </a:r>
            <a:r>
              <a:rPr lang="en-US" altLang="ja-JP" sz="1800" dirty="0"/>
              <a:t>』32</a:t>
            </a:r>
            <a:r>
              <a:rPr lang="ja-JP" altLang="en-US" sz="1800" dirty="0"/>
              <a:t>（</a:t>
            </a:r>
            <a:r>
              <a:rPr lang="en-US" altLang="ja-JP" sz="1800" dirty="0"/>
              <a:t>1</a:t>
            </a:r>
            <a:r>
              <a:rPr lang="ja-JP" altLang="en-US" sz="1800" dirty="0"/>
              <a:t>）</a:t>
            </a:r>
            <a:r>
              <a:rPr lang="en-US" altLang="ja-JP" sz="1800" dirty="0"/>
              <a:t>80-95.</a:t>
            </a:r>
          </a:p>
          <a:p>
            <a:r>
              <a:rPr lang="ja-JP" altLang="en-US" sz="1800" dirty="0"/>
              <a:t>横井桃子・川端亮</a:t>
            </a:r>
            <a:r>
              <a:rPr lang="en-US" altLang="ja-JP" sz="1800" dirty="0"/>
              <a:t>,2013,</a:t>
            </a:r>
            <a:r>
              <a:rPr lang="ja-JP" altLang="en-US" sz="1800" dirty="0"/>
              <a:t>「宗教性の測定一国際比較研究を目指して」</a:t>
            </a:r>
            <a:r>
              <a:rPr lang="en-US" altLang="ja-JP" sz="1800" dirty="0"/>
              <a:t>『</a:t>
            </a:r>
            <a:r>
              <a:rPr lang="ja-JP" altLang="en-US" sz="1800" dirty="0"/>
              <a:t>宗教と社会</a:t>
            </a:r>
            <a:r>
              <a:rPr lang="en-US" altLang="ja-JP" sz="1800" dirty="0"/>
              <a:t>』19:79-95.</a:t>
            </a:r>
          </a:p>
          <a:p>
            <a:endParaRPr kumimoji="1" lang="ja-JP" altLang="en-US" dirty="0"/>
          </a:p>
        </p:txBody>
      </p:sp>
      <p:sp>
        <p:nvSpPr>
          <p:cNvPr id="4" name="スライド番号プレースホルダー 3"/>
          <p:cNvSpPr>
            <a:spLocks noGrp="1"/>
          </p:cNvSpPr>
          <p:nvPr>
            <p:ph type="sldNum" sz="quarter" idx="10"/>
          </p:nvPr>
        </p:nvSpPr>
        <p:spPr/>
        <p:txBody>
          <a:bodyPr/>
          <a:lstStyle/>
          <a:p>
            <a:fld id="{C40BE268-F219-46F8-8269-9B05CB8BA94A}" type="slidenum">
              <a:rPr lang="en-US" altLang="ja-JP" smtClean="0"/>
              <a:pPr/>
              <a:t>19</a:t>
            </a:fld>
            <a:endParaRPr lang="en-US" altLang="ja-JP"/>
          </a:p>
        </p:txBody>
      </p:sp>
    </p:spTree>
    <p:extLst>
      <p:ext uri="{BB962C8B-B14F-4D97-AF65-F5344CB8AC3E}">
        <p14:creationId xmlns:p14="http://schemas.microsoft.com/office/powerpoint/2010/main" val="37543723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612938" y="188640"/>
            <a:ext cx="7886700" cy="687611"/>
          </a:xfrm>
        </p:spPr>
        <p:txBody>
          <a:bodyPr>
            <a:normAutofit fontScale="90000"/>
          </a:bodyPr>
          <a:lstStyle/>
          <a:p>
            <a:r>
              <a:rPr kumimoji="1" lang="en-US" altLang="ja-JP" dirty="0" smtClean="0"/>
              <a:t>National Average Happiness</a:t>
            </a:r>
            <a:r>
              <a:rPr lang="en-US" altLang="ja-JP" dirty="0"/>
              <a:t/>
            </a:r>
            <a:br>
              <a:rPr lang="en-US" altLang="ja-JP" dirty="0"/>
            </a:br>
            <a:r>
              <a:rPr lang="en-US" altLang="ja-JP" sz="2700" dirty="0"/>
              <a:t>-WORLD HAPPINESS REPORT </a:t>
            </a:r>
            <a:r>
              <a:rPr lang="en-US" altLang="ja-JP" sz="2700" dirty="0" smtClean="0"/>
              <a:t>2015-16</a:t>
            </a:r>
            <a:endParaRPr kumimoji="1" lang="ja-JP" altLang="en-US" sz="2700" dirty="0"/>
          </a:p>
        </p:txBody>
      </p:sp>
      <p:sp>
        <p:nvSpPr>
          <p:cNvPr id="5" name="テキスト プレースホルダー 4"/>
          <p:cNvSpPr>
            <a:spLocks noGrp="1"/>
          </p:cNvSpPr>
          <p:nvPr>
            <p:ph type="body" idx="1"/>
          </p:nvPr>
        </p:nvSpPr>
        <p:spPr>
          <a:xfrm>
            <a:off x="489932" y="1412776"/>
            <a:ext cx="3868737" cy="379685"/>
          </a:xfrm>
        </p:spPr>
        <p:txBody>
          <a:bodyPr/>
          <a:lstStyle/>
          <a:p>
            <a:r>
              <a:rPr lang="en-US" altLang="ja-JP" dirty="0"/>
              <a:t>Ranking of </a:t>
            </a:r>
            <a:r>
              <a:rPr lang="en-US" altLang="ja-JP" dirty="0" smtClean="0"/>
              <a:t>Happiness 2015</a:t>
            </a:r>
            <a:endParaRPr kumimoji="1" lang="ja-JP" altLang="en-US" dirty="0"/>
          </a:p>
        </p:txBody>
      </p:sp>
      <p:sp>
        <p:nvSpPr>
          <p:cNvPr id="7" name="テキスト プレースホルダー 6"/>
          <p:cNvSpPr>
            <a:spLocks noGrp="1"/>
          </p:cNvSpPr>
          <p:nvPr>
            <p:ph type="body" sz="quarter" idx="3"/>
          </p:nvPr>
        </p:nvSpPr>
        <p:spPr>
          <a:xfrm>
            <a:off x="4716016" y="1268760"/>
            <a:ext cx="3887788" cy="523701"/>
          </a:xfrm>
        </p:spPr>
        <p:txBody>
          <a:bodyPr>
            <a:normAutofit/>
          </a:bodyPr>
          <a:lstStyle/>
          <a:p>
            <a:r>
              <a:rPr kumimoji="1" lang="en-US" altLang="ja-JP" dirty="0" smtClean="0"/>
              <a:t>GDP and Happiness</a:t>
            </a:r>
            <a:endParaRPr kumimoji="1" lang="ja-JP" altLang="en-US" dirty="0"/>
          </a:p>
        </p:txBody>
      </p:sp>
      <p:graphicFrame>
        <p:nvGraphicFramePr>
          <p:cNvPr id="13" name="コンテンツ プレースホルダー 12"/>
          <p:cNvGraphicFramePr>
            <a:graphicFrameLocks noGrp="1"/>
          </p:cNvGraphicFramePr>
          <p:nvPr>
            <p:ph sz="half" idx="2"/>
            <p:extLst>
              <p:ext uri="{D42A27DB-BD31-4B8C-83A1-F6EECF244321}">
                <p14:modId xmlns:p14="http://schemas.microsoft.com/office/powerpoint/2010/main" val="3353874965"/>
              </p:ext>
            </p:extLst>
          </p:nvPr>
        </p:nvGraphicFramePr>
        <p:xfrm>
          <a:off x="251520" y="1844824"/>
          <a:ext cx="4040188" cy="3951288"/>
        </p:xfrm>
        <a:graphic>
          <a:graphicData uri="http://schemas.openxmlformats.org/drawingml/2006/chart">
            <c:chart xmlns:c="http://schemas.openxmlformats.org/drawingml/2006/chart" xmlns:r="http://schemas.openxmlformats.org/officeDocument/2006/relationships" r:id="rId3"/>
          </a:graphicData>
        </a:graphic>
      </p:graphicFrame>
      <p:sp>
        <p:nvSpPr>
          <p:cNvPr id="15" name="テキスト ボックス 14"/>
          <p:cNvSpPr txBox="1"/>
          <p:nvPr/>
        </p:nvSpPr>
        <p:spPr>
          <a:xfrm>
            <a:off x="107504" y="5740659"/>
            <a:ext cx="8912349" cy="523220"/>
          </a:xfrm>
          <a:prstGeom prst="rect">
            <a:avLst/>
          </a:prstGeom>
          <a:noFill/>
        </p:spPr>
        <p:txBody>
          <a:bodyPr wrap="square" rtlCol="0">
            <a:spAutoFit/>
          </a:bodyPr>
          <a:lstStyle/>
          <a:p>
            <a:pPr algn="l"/>
            <a:r>
              <a:rPr lang="en-US" altLang="ja-JP" sz="1400" dirty="0" smtClean="0"/>
              <a:t>Regressions to Explain National Average Happiness: </a:t>
            </a:r>
            <a:r>
              <a:rPr lang="en-US" altLang="ja-JP" sz="1400" dirty="0" smtClean="0">
                <a:solidFill>
                  <a:srgbClr val="FF0000"/>
                </a:solidFill>
              </a:rPr>
              <a:t>Log GDP per capita, Social support,</a:t>
            </a:r>
          </a:p>
          <a:p>
            <a:pPr algn="l"/>
            <a:r>
              <a:rPr lang="en-US" altLang="ja-JP" sz="1400" dirty="0" smtClean="0">
                <a:solidFill>
                  <a:srgbClr val="FF0000"/>
                </a:solidFill>
              </a:rPr>
              <a:t>Healthy life expectancy at birth, Freedom to make life choices, Generosity, Perceptions of corruption  </a:t>
            </a:r>
            <a:endParaRPr kumimoji="1" lang="ja-JP" altLang="en-US" sz="1400" dirty="0">
              <a:solidFill>
                <a:srgbClr val="FF0000"/>
              </a:solidFill>
            </a:endParaRPr>
          </a:p>
        </p:txBody>
      </p:sp>
      <p:sp>
        <p:nvSpPr>
          <p:cNvPr id="3" name="角丸四角形 2"/>
          <p:cNvSpPr/>
          <p:nvPr/>
        </p:nvSpPr>
        <p:spPr>
          <a:xfrm>
            <a:off x="467544" y="4221088"/>
            <a:ext cx="4088744" cy="792088"/>
          </a:xfrm>
          <a:prstGeom prst="roundRect">
            <a:avLst/>
          </a:prstGeom>
          <a:solidFill>
            <a:srgbClr val="FF0000">
              <a:alpha val="11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9" name="コンテンツ プレースホルダー 8"/>
          <p:cNvGraphicFramePr>
            <a:graphicFrameLocks noGrp="1"/>
          </p:cNvGraphicFramePr>
          <p:nvPr>
            <p:ph sz="quarter" idx="4"/>
            <p:extLst>
              <p:ext uri="{D42A27DB-BD31-4B8C-83A1-F6EECF244321}">
                <p14:modId xmlns:p14="http://schemas.microsoft.com/office/powerpoint/2010/main" val="227912367"/>
              </p:ext>
            </p:extLst>
          </p:nvPr>
        </p:nvGraphicFramePr>
        <p:xfrm>
          <a:off x="5328444" y="1988833"/>
          <a:ext cx="3420020" cy="3775856"/>
        </p:xfrm>
        <a:graphic>
          <a:graphicData uri="http://schemas.openxmlformats.org/drawingml/2006/table">
            <a:tbl>
              <a:tblPr/>
              <a:tblGrid>
                <a:gridCol w="1533112"/>
                <a:gridCol w="943454"/>
                <a:gridCol w="943454"/>
              </a:tblGrid>
              <a:tr h="235991">
                <a:tc gridSpan="2">
                  <a:txBody>
                    <a:bodyPr/>
                    <a:lstStyle/>
                    <a:p>
                      <a:pPr algn="l" fontAlgn="ctr"/>
                      <a:r>
                        <a:rPr lang="en-US" sz="1100" b="1" i="0" u="none" strike="noStrike">
                          <a:solidFill>
                            <a:srgbClr val="000000"/>
                          </a:solidFill>
                          <a:effectLst/>
                          <a:latin typeface="ＭＳ Ｐゴシック"/>
                        </a:rPr>
                        <a:t>World Ranking 2016 </a:t>
                      </a:r>
                    </a:p>
                  </a:txBody>
                  <a:tcPr marL="9525" marR="9525" marT="9525" marB="0" anchor="ctr">
                    <a:lnL>
                      <a:noFill/>
                    </a:lnL>
                    <a:lnR>
                      <a:noFill/>
                    </a:lnR>
                    <a:lnT>
                      <a:noFill/>
                    </a:lnT>
                    <a:lnB>
                      <a:noFill/>
                    </a:lnB>
                  </a:tcPr>
                </a:tc>
                <a:tc hMerge="1">
                  <a:txBody>
                    <a:bodyPr/>
                    <a:lstStyle/>
                    <a:p>
                      <a:endParaRPr kumimoji="1" lang="ja-JP" altLang="en-US"/>
                    </a:p>
                  </a:txBody>
                  <a:tcPr/>
                </a:tc>
                <a:tc>
                  <a:txBody>
                    <a:bodyPr/>
                    <a:lstStyle/>
                    <a:p>
                      <a:pPr algn="l" fontAlgn="ctr"/>
                      <a:endParaRPr lang="ja-JP" altLang="en-US" sz="1100" b="1" i="0" u="none" strike="noStrike">
                        <a:solidFill>
                          <a:srgbClr val="000000"/>
                        </a:solidFill>
                        <a:effectLst/>
                        <a:latin typeface="ＭＳ Ｐゴシック"/>
                      </a:endParaRPr>
                    </a:p>
                  </a:txBody>
                  <a:tcPr marL="9525" marR="9525" marT="9525" marB="0" anchor="ctr">
                    <a:lnL>
                      <a:noFill/>
                    </a:lnL>
                    <a:lnR>
                      <a:noFill/>
                    </a:lnR>
                    <a:lnT>
                      <a:noFill/>
                    </a:lnT>
                    <a:lnB>
                      <a:noFill/>
                    </a:lnB>
                  </a:tcPr>
                </a:tc>
              </a:tr>
              <a:tr h="235991">
                <a:tc>
                  <a:txBody>
                    <a:bodyPr/>
                    <a:lstStyle/>
                    <a:p>
                      <a:pPr algn="l" fontAlgn="ctr"/>
                      <a:endParaRPr lang="ja-JP" altLang="en-US" sz="1100" b="1" i="0" u="none" strike="noStrike">
                        <a:solidFill>
                          <a:srgbClr val="000000"/>
                        </a:solidFill>
                        <a:effectLst/>
                        <a:latin typeface="ＭＳ Ｐゴシック"/>
                      </a:endParaRPr>
                    </a:p>
                  </a:txBody>
                  <a:tcPr marL="9525" marR="9525" marT="9525" marB="0" anchor="ctr">
                    <a:lnL>
                      <a:noFill/>
                    </a:lnL>
                    <a:lnR>
                      <a:noFill/>
                    </a:lnR>
                    <a:lnT>
                      <a:noFill/>
                    </a:lnT>
                    <a:lnB>
                      <a:noFill/>
                    </a:lnB>
                  </a:tcPr>
                </a:tc>
                <a:tc>
                  <a:txBody>
                    <a:bodyPr/>
                    <a:lstStyle/>
                    <a:p>
                      <a:pPr algn="l" fontAlgn="ctr"/>
                      <a:r>
                        <a:rPr lang="en-US" sz="1100" b="1" i="0" u="none" strike="noStrike">
                          <a:solidFill>
                            <a:srgbClr val="000000"/>
                          </a:solidFill>
                          <a:effectLst/>
                          <a:latin typeface="ＭＳ Ｐゴシック"/>
                        </a:rPr>
                        <a:t>GDP</a:t>
                      </a:r>
                    </a:p>
                  </a:txBody>
                  <a:tcPr marL="9525" marR="9525" marT="9525" marB="0" anchor="ctr">
                    <a:lnL>
                      <a:noFill/>
                    </a:lnL>
                    <a:lnR>
                      <a:noFill/>
                    </a:lnR>
                    <a:lnT>
                      <a:noFill/>
                    </a:lnT>
                    <a:lnB>
                      <a:noFill/>
                    </a:lnB>
                  </a:tcPr>
                </a:tc>
                <a:tc>
                  <a:txBody>
                    <a:bodyPr/>
                    <a:lstStyle/>
                    <a:p>
                      <a:pPr algn="l" fontAlgn="ctr"/>
                      <a:r>
                        <a:rPr lang="en-US" sz="1100" b="1" i="0" u="none" strike="noStrike">
                          <a:solidFill>
                            <a:srgbClr val="000000"/>
                          </a:solidFill>
                          <a:effectLst/>
                          <a:latin typeface="ＭＳ Ｐゴシック"/>
                        </a:rPr>
                        <a:t>Happiness</a:t>
                      </a:r>
                    </a:p>
                  </a:txBody>
                  <a:tcPr marL="9525" marR="9525" marT="9525" marB="0" anchor="ctr">
                    <a:lnL>
                      <a:noFill/>
                    </a:lnL>
                    <a:lnR>
                      <a:noFill/>
                    </a:lnR>
                    <a:lnT>
                      <a:noFill/>
                    </a:lnT>
                    <a:lnB>
                      <a:noFill/>
                    </a:lnB>
                  </a:tcPr>
                </a:tc>
              </a:tr>
              <a:tr h="235991">
                <a:tc>
                  <a:txBody>
                    <a:bodyPr/>
                    <a:lstStyle/>
                    <a:p>
                      <a:pPr algn="l" fontAlgn="ctr"/>
                      <a:r>
                        <a:rPr lang="en-US" sz="1100" b="1" i="0" u="none" strike="noStrike">
                          <a:solidFill>
                            <a:srgbClr val="000000"/>
                          </a:solidFill>
                          <a:effectLst/>
                          <a:latin typeface="ＭＳ Ｐゴシック"/>
                        </a:rPr>
                        <a:t>China</a:t>
                      </a:r>
                    </a:p>
                  </a:txBody>
                  <a:tcPr marL="9525" marR="9525" marT="9525" marB="0" anchor="ctr">
                    <a:lnL>
                      <a:noFill/>
                    </a:lnL>
                    <a:lnR>
                      <a:noFill/>
                    </a:lnR>
                    <a:lnT>
                      <a:noFill/>
                    </a:lnT>
                    <a:lnB>
                      <a:noFill/>
                    </a:lnB>
                    <a:solidFill>
                      <a:srgbClr val="F2DCDB"/>
                    </a:solidFill>
                  </a:tcPr>
                </a:tc>
                <a:tc>
                  <a:txBody>
                    <a:bodyPr/>
                    <a:lstStyle/>
                    <a:p>
                      <a:pPr algn="r" fontAlgn="ctr"/>
                      <a:r>
                        <a:rPr lang="en-US" altLang="ja-JP" sz="1100" b="1" i="0" u="none" strike="noStrike">
                          <a:solidFill>
                            <a:srgbClr val="000000"/>
                          </a:solidFill>
                          <a:effectLst/>
                          <a:latin typeface="ＭＳ Ｐゴシック"/>
                        </a:rPr>
                        <a:t>2</a:t>
                      </a:r>
                    </a:p>
                  </a:txBody>
                  <a:tcPr marL="9525" marR="9525" marT="9525" marB="0" anchor="ctr">
                    <a:lnL>
                      <a:noFill/>
                    </a:lnL>
                    <a:lnR>
                      <a:noFill/>
                    </a:lnR>
                    <a:lnT>
                      <a:noFill/>
                    </a:lnT>
                    <a:lnB>
                      <a:noFill/>
                    </a:lnB>
                    <a:solidFill>
                      <a:srgbClr val="F2DCDB"/>
                    </a:solidFill>
                  </a:tcPr>
                </a:tc>
                <a:tc>
                  <a:txBody>
                    <a:bodyPr/>
                    <a:lstStyle/>
                    <a:p>
                      <a:pPr algn="r" fontAlgn="ctr"/>
                      <a:r>
                        <a:rPr lang="en-US" altLang="ja-JP" sz="1100" b="1" i="0" u="none" strike="noStrike">
                          <a:solidFill>
                            <a:srgbClr val="000000"/>
                          </a:solidFill>
                          <a:effectLst/>
                          <a:latin typeface="ＭＳ Ｐゴシック"/>
                        </a:rPr>
                        <a:t>83</a:t>
                      </a:r>
                    </a:p>
                  </a:txBody>
                  <a:tcPr marL="9525" marR="9525" marT="9525" marB="0" anchor="ctr">
                    <a:lnL>
                      <a:noFill/>
                    </a:lnL>
                    <a:lnR>
                      <a:noFill/>
                    </a:lnR>
                    <a:lnT>
                      <a:noFill/>
                    </a:lnT>
                    <a:lnB>
                      <a:noFill/>
                    </a:lnB>
                    <a:solidFill>
                      <a:srgbClr val="F2DCDB"/>
                    </a:solidFill>
                  </a:tcPr>
                </a:tc>
              </a:tr>
              <a:tr h="235991">
                <a:tc>
                  <a:txBody>
                    <a:bodyPr/>
                    <a:lstStyle/>
                    <a:p>
                      <a:pPr algn="l" fontAlgn="ctr"/>
                      <a:r>
                        <a:rPr lang="en-US" sz="1100" b="1" i="0" u="none" strike="noStrike">
                          <a:solidFill>
                            <a:srgbClr val="000000"/>
                          </a:solidFill>
                          <a:effectLst/>
                          <a:latin typeface="ＭＳ Ｐゴシック"/>
                        </a:rPr>
                        <a:t>Japan</a:t>
                      </a:r>
                    </a:p>
                  </a:txBody>
                  <a:tcPr marL="9525" marR="9525" marT="9525" marB="0" anchor="ctr">
                    <a:lnL>
                      <a:noFill/>
                    </a:lnL>
                    <a:lnR>
                      <a:noFill/>
                    </a:lnR>
                    <a:lnT>
                      <a:noFill/>
                    </a:lnT>
                    <a:lnB>
                      <a:noFill/>
                    </a:lnB>
                    <a:solidFill>
                      <a:srgbClr val="F2DCDB"/>
                    </a:solidFill>
                  </a:tcPr>
                </a:tc>
                <a:tc>
                  <a:txBody>
                    <a:bodyPr/>
                    <a:lstStyle/>
                    <a:p>
                      <a:pPr algn="r" fontAlgn="ctr"/>
                      <a:r>
                        <a:rPr lang="en-US" altLang="ja-JP" sz="1100" b="1" i="0" u="none" strike="noStrike">
                          <a:solidFill>
                            <a:srgbClr val="000000"/>
                          </a:solidFill>
                          <a:effectLst/>
                          <a:latin typeface="ＭＳ Ｐゴシック"/>
                        </a:rPr>
                        <a:t>3</a:t>
                      </a:r>
                    </a:p>
                  </a:txBody>
                  <a:tcPr marL="9525" marR="9525" marT="9525" marB="0" anchor="ctr">
                    <a:lnL>
                      <a:noFill/>
                    </a:lnL>
                    <a:lnR>
                      <a:noFill/>
                    </a:lnR>
                    <a:lnT>
                      <a:noFill/>
                    </a:lnT>
                    <a:lnB>
                      <a:noFill/>
                    </a:lnB>
                    <a:solidFill>
                      <a:srgbClr val="F2DCDB"/>
                    </a:solidFill>
                  </a:tcPr>
                </a:tc>
                <a:tc>
                  <a:txBody>
                    <a:bodyPr/>
                    <a:lstStyle/>
                    <a:p>
                      <a:pPr algn="r" fontAlgn="ctr"/>
                      <a:r>
                        <a:rPr lang="en-US" altLang="ja-JP" sz="1100" b="1" i="0" u="none" strike="noStrike">
                          <a:solidFill>
                            <a:srgbClr val="000000"/>
                          </a:solidFill>
                          <a:effectLst/>
                          <a:latin typeface="ＭＳ Ｐゴシック"/>
                        </a:rPr>
                        <a:t>53</a:t>
                      </a:r>
                    </a:p>
                  </a:txBody>
                  <a:tcPr marL="9525" marR="9525" marT="9525" marB="0" anchor="ctr">
                    <a:lnL>
                      <a:noFill/>
                    </a:lnL>
                    <a:lnR>
                      <a:noFill/>
                    </a:lnR>
                    <a:lnT>
                      <a:noFill/>
                    </a:lnT>
                    <a:lnB>
                      <a:noFill/>
                    </a:lnB>
                    <a:solidFill>
                      <a:srgbClr val="F2DCDB"/>
                    </a:solidFill>
                  </a:tcPr>
                </a:tc>
              </a:tr>
              <a:tr h="235991">
                <a:tc>
                  <a:txBody>
                    <a:bodyPr/>
                    <a:lstStyle/>
                    <a:p>
                      <a:pPr algn="l" fontAlgn="ctr"/>
                      <a:r>
                        <a:rPr lang="en-US" sz="1100" b="1" i="0" u="none" strike="noStrike">
                          <a:solidFill>
                            <a:srgbClr val="000000"/>
                          </a:solidFill>
                          <a:effectLst/>
                          <a:latin typeface="ＭＳ Ｐゴシック"/>
                        </a:rPr>
                        <a:t>Korea </a:t>
                      </a:r>
                    </a:p>
                  </a:txBody>
                  <a:tcPr marL="9525" marR="9525" marT="9525" marB="0" anchor="ctr">
                    <a:lnL>
                      <a:noFill/>
                    </a:lnL>
                    <a:lnR>
                      <a:noFill/>
                    </a:lnR>
                    <a:lnT>
                      <a:noFill/>
                    </a:lnT>
                    <a:lnB>
                      <a:noFill/>
                    </a:lnB>
                    <a:solidFill>
                      <a:srgbClr val="F2DCDB"/>
                    </a:solidFill>
                  </a:tcPr>
                </a:tc>
                <a:tc>
                  <a:txBody>
                    <a:bodyPr/>
                    <a:lstStyle/>
                    <a:p>
                      <a:pPr algn="r" fontAlgn="ctr"/>
                      <a:r>
                        <a:rPr lang="en-US" altLang="ja-JP" sz="1100" b="1" i="0" u="none" strike="noStrike">
                          <a:solidFill>
                            <a:srgbClr val="000000"/>
                          </a:solidFill>
                          <a:effectLst/>
                          <a:latin typeface="ＭＳ Ｐゴシック"/>
                        </a:rPr>
                        <a:t>11</a:t>
                      </a:r>
                    </a:p>
                  </a:txBody>
                  <a:tcPr marL="9525" marR="9525" marT="9525" marB="0" anchor="ctr">
                    <a:lnL>
                      <a:noFill/>
                    </a:lnL>
                    <a:lnR>
                      <a:noFill/>
                    </a:lnR>
                    <a:lnT>
                      <a:noFill/>
                    </a:lnT>
                    <a:lnB>
                      <a:noFill/>
                    </a:lnB>
                    <a:solidFill>
                      <a:srgbClr val="F2DCDB"/>
                    </a:solidFill>
                  </a:tcPr>
                </a:tc>
                <a:tc>
                  <a:txBody>
                    <a:bodyPr/>
                    <a:lstStyle/>
                    <a:p>
                      <a:pPr algn="r" fontAlgn="ctr"/>
                      <a:r>
                        <a:rPr lang="en-US" altLang="ja-JP" sz="1100" b="1" i="0" u="none" strike="noStrike">
                          <a:solidFill>
                            <a:srgbClr val="000000"/>
                          </a:solidFill>
                          <a:effectLst/>
                          <a:latin typeface="ＭＳ Ｐゴシック"/>
                        </a:rPr>
                        <a:t>58</a:t>
                      </a:r>
                    </a:p>
                  </a:txBody>
                  <a:tcPr marL="9525" marR="9525" marT="9525" marB="0" anchor="ctr">
                    <a:lnL>
                      <a:noFill/>
                    </a:lnL>
                    <a:lnR>
                      <a:noFill/>
                    </a:lnR>
                    <a:lnT>
                      <a:noFill/>
                    </a:lnT>
                    <a:lnB>
                      <a:noFill/>
                    </a:lnB>
                    <a:solidFill>
                      <a:srgbClr val="F2DCDB"/>
                    </a:solidFill>
                  </a:tcPr>
                </a:tc>
              </a:tr>
              <a:tr h="235991">
                <a:tc>
                  <a:txBody>
                    <a:bodyPr/>
                    <a:lstStyle/>
                    <a:p>
                      <a:pPr algn="l" fontAlgn="ctr"/>
                      <a:r>
                        <a:rPr lang="en-US" sz="1100" b="1" i="0" u="none" strike="noStrike">
                          <a:solidFill>
                            <a:srgbClr val="000000"/>
                          </a:solidFill>
                          <a:effectLst/>
                          <a:latin typeface="ＭＳ Ｐゴシック"/>
                        </a:rPr>
                        <a:t>Indonesia</a:t>
                      </a:r>
                    </a:p>
                  </a:txBody>
                  <a:tcPr marL="9525" marR="9525" marT="9525" marB="0" anchor="ctr">
                    <a:lnL>
                      <a:noFill/>
                    </a:lnL>
                    <a:lnR>
                      <a:noFill/>
                    </a:lnR>
                    <a:lnT>
                      <a:noFill/>
                    </a:lnT>
                    <a:lnB>
                      <a:noFill/>
                    </a:lnB>
                    <a:solidFill>
                      <a:srgbClr val="F2DCDB"/>
                    </a:solidFill>
                  </a:tcPr>
                </a:tc>
                <a:tc>
                  <a:txBody>
                    <a:bodyPr/>
                    <a:lstStyle/>
                    <a:p>
                      <a:pPr algn="r" fontAlgn="ctr"/>
                      <a:r>
                        <a:rPr lang="en-US" altLang="ja-JP" sz="1100" b="1" i="0" u="none" strike="noStrike">
                          <a:solidFill>
                            <a:srgbClr val="000000"/>
                          </a:solidFill>
                          <a:effectLst/>
                          <a:latin typeface="ＭＳ Ｐゴシック"/>
                        </a:rPr>
                        <a:t>16</a:t>
                      </a:r>
                    </a:p>
                  </a:txBody>
                  <a:tcPr marL="9525" marR="9525" marT="9525" marB="0" anchor="ctr">
                    <a:lnL>
                      <a:noFill/>
                    </a:lnL>
                    <a:lnR>
                      <a:noFill/>
                    </a:lnR>
                    <a:lnT>
                      <a:noFill/>
                    </a:lnT>
                    <a:lnB>
                      <a:noFill/>
                    </a:lnB>
                    <a:solidFill>
                      <a:srgbClr val="F2DCDB"/>
                    </a:solidFill>
                  </a:tcPr>
                </a:tc>
                <a:tc>
                  <a:txBody>
                    <a:bodyPr/>
                    <a:lstStyle/>
                    <a:p>
                      <a:pPr algn="r" fontAlgn="ctr"/>
                      <a:r>
                        <a:rPr lang="en-US" altLang="ja-JP" sz="1100" b="1" i="0" u="none" strike="noStrike">
                          <a:solidFill>
                            <a:srgbClr val="000000"/>
                          </a:solidFill>
                          <a:effectLst/>
                          <a:latin typeface="ＭＳ Ｐゴシック"/>
                        </a:rPr>
                        <a:t>79</a:t>
                      </a:r>
                    </a:p>
                  </a:txBody>
                  <a:tcPr marL="9525" marR="9525" marT="9525" marB="0" anchor="ctr">
                    <a:lnL>
                      <a:noFill/>
                    </a:lnL>
                    <a:lnR>
                      <a:noFill/>
                    </a:lnR>
                    <a:lnT>
                      <a:noFill/>
                    </a:lnT>
                    <a:lnB>
                      <a:noFill/>
                    </a:lnB>
                    <a:solidFill>
                      <a:srgbClr val="F2DCDB"/>
                    </a:solidFill>
                  </a:tcPr>
                </a:tc>
              </a:tr>
              <a:tr h="235991">
                <a:tc>
                  <a:txBody>
                    <a:bodyPr/>
                    <a:lstStyle/>
                    <a:p>
                      <a:pPr algn="l" fontAlgn="ctr"/>
                      <a:r>
                        <a:rPr lang="en-US" sz="1100" b="1" i="0" u="none" strike="noStrike">
                          <a:solidFill>
                            <a:srgbClr val="000000"/>
                          </a:solidFill>
                          <a:effectLst/>
                          <a:latin typeface="ＭＳ Ｐゴシック"/>
                        </a:rPr>
                        <a:t>Taiwan </a:t>
                      </a:r>
                    </a:p>
                  </a:txBody>
                  <a:tcPr marL="9525" marR="9525" marT="9525" marB="0" anchor="ctr">
                    <a:lnL>
                      <a:noFill/>
                    </a:lnL>
                    <a:lnR>
                      <a:noFill/>
                    </a:lnR>
                    <a:lnT>
                      <a:noFill/>
                    </a:lnT>
                    <a:lnB>
                      <a:noFill/>
                    </a:lnB>
                  </a:tcPr>
                </a:tc>
                <a:tc>
                  <a:txBody>
                    <a:bodyPr/>
                    <a:lstStyle/>
                    <a:p>
                      <a:pPr algn="r" fontAlgn="ctr"/>
                      <a:r>
                        <a:rPr lang="en-US" altLang="ja-JP" sz="1100" b="1" i="0" u="none" strike="noStrike">
                          <a:solidFill>
                            <a:srgbClr val="000000"/>
                          </a:solidFill>
                          <a:effectLst/>
                          <a:latin typeface="ＭＳ Ｐゴシック"/>
                        </a:rPr>
                        <a:t>22</a:t>
                      </a:r>
                    </a:p>
                  </a:txBody>
                  <a:tcPr marL="9525" marR="9525" marT="9525" marB="0" anchor="ctr">
                    <a:lnL>
                      <a:noFill/>
                    </a:lnL>
                    <a:lnR>
                      <a:noFill/>
                    </a:lnR>
                    <a:lnT>
                      <a:noFill/>
                    </a:lnT>
                    <a:lnB>
                      <a:noFill/>
                    </a:lnB>
                  </a:tcPr>
                </a:tc>
                <a:tc>
                  <a:txBody>
                    <a:bodyPr/>
                    <a:lstStyle/>
                    <a:p>
                      <a:pPr algn="r" fontAlgn="ctr"/>
                      <a:r>
                        <a:rPr lang="en-US" altLang="ja-JP" sz="1100" b="1" i="0" u="none" strike="noStrike">
                          <a:solidFill>
                            <a:srgbClr val="000000"/>
                          </a:solidFill>
                          <a:effectLst/>
                          <a:latin typeface="ＭＳ Ｐゴシック"/>
                        </a:rPr>
                        <a:t>35</a:t>
                      </a:r>
                    </a:p>
                  </a:txBody>
                  <a:tcPr marL="9525" marR="9525" marT="9525" marB="0" anchor="ctr">
                    <a:lnL>
                      <a:noFill/>
                    </a:lnL>
                    <a:lnR>
                      <a:noFill/>
                    </a:lnR>
                    <a:lnT>
                      <a:noFill/>
                    </a:lnT>
                    <a:lnB>
                      <a:noFill/>
                    </a:lnB>
                  </a:tcPr>
                </a:tc>
              </a:tr>
              <a:tr h="235991">
                <a:tc>
                  <a:txBody>
                    <a:bodyPr/>
                    <a:lstStyle/>
                    <a:p>
                      <a:pPr algn="l" fontAlgn="ctr"/>
                      <a:r>
                        <a:rPr lang="en-US" sz="1100" b="1" i="0" u="none" strike="noStrike">
                          <a:solidFill>
                            <a:srgbClr val="000000"/>
                          </a:solidFill>
                          <a:effectLst/>
                          <a:latin typeface="ＭＳ Ｐゴシック"/>
                        </a:rPr>
                        <a:t>Thailand</a:t>
                      </a:r>
                    </a:p>
                  </a:txBody>
                  <a:tcPr marL="9525" marR="9525" marT="9525" marB="0" anchor="ctr">
                    <a:lnL>
                      <a:noFill/>
                    </a:lnL>
                    <a:lnR>
                      <a:noFill/>
                    </a:lnR>
                    <a:lnT>
                      <a:noFill/>
                    </a:lnT>
                    <a:lnB>
                      <a:noFill/>
                    </a:lnB>
                  </a:tcPr>
                </a:tc>
                <a:tc>
                  <a:txBody>
                    <a:bodyPr/>
                    <a:lstStyle/>
                    <a:p>
                      <a:pPr algn="r" fontAlgn="ctr"/>
                      <a:r>
                        <a:rPr lang="en-US" altLang="ja-JP" sz="1100" b="1" i="0" u="none" strike="noStrike">
                          <a:solidFill>
                            <a:srgbClr val="000000"/>
                          </a:solidFill>
                          <a:effectLst/>
                          <a:latin typeface="ＭＳ Ｐゴシック"/>
                        </a:rPr>
                        <a:t>27</a:t>
                      </a:r>
                    </a:p>
                  </a:txBody>
                  <a:tcPr marL="9525" marR="9525" marT="9525" marB="0" anchor="ctr">
                    <a:lnL>
                      <a:noFill/>
                    </a:lnL>
                    <a:lnR>
                      <a:noFill/>
                    </a:lnR>
                    <a:lnT>
                      <a:noFill/>
                    </a:lnT>
                    <a:lnB>
                      <a:noFill/>
                    </a:lnB>
                  </a:tcPr>
                </a:tc>
                <a:tc>
                  <a:txBody>
                    <a:bodyPr/>
                    <a:lstStyle/>
                    <a:p>
                      <a:pPr algn="r" fontAlgn="ctr"/>
                      <a:r>
                        <a:rPr lang="en-US" altLang="ja-JP" sz="1100" b="1" i="0" u="none" strike="noStrike">
                          <a:solidFill>
                            <a:srgbClr val="000000"/>
                          </a:solidFill>
                          <a:effectLst/>
                          <a:latin typeface="ＭＳ Ｐゴシック"/>
                        </a:rPr>
                        <a:t>33</a:t>
                      </a:r>
                    </a:p>
                  </a:txBody>
                  <a:tcPr marL="9525" marR="9525" marT="9525" marB="0" anchor="ctr">
                    <a:lnL>
                      <a:noFill/>
                    </a:lnL>
                    <a:lnR>
                      <a:noFill/>
                    </a:lnR>
                    <a:lnT>
                      <a:noFill/>
                    </a:lnT>
                    <a:lnB>
                      <a:noFill/>
                    </a:lnB>
                  </a:tcPr>
                </a:tc>
              </a:tr>
              <a:tr h="235991">
                <a:tc>
                  <a:txBody>
                    <a:bodyPr/>
                    <a:lstStyle/>
                    <a:p>
                      <a:pPr algn="l" fontAlgn="ctr"/>
                      <a:r>
                        <a:rPr lang="en-US" sz="1100" b="1" i="0" u="none" strike="noStrike">
                          <a:solidFill>
                            <a:srgbClr val="000000"/>
                          </a:solidFill>
                          <a:effectLst/>
                          <a:latin typeface="ＭＳ Ｐゴシック"/>
                        </a:rPr>
                        <a:t>Hong Kong </a:t>
                      </a:r>
                    </a:p>
                  </a:txBody>
                  <a:tcPr marL="9525" marR="9525" marT="9525" marB="0" anchor="ctr">
                    <a:lnL>
                      <a:noFill/>
                    </a:lnL>
                    <a:lnR>
                      <a:noFill/>
                    </a:lnR>
                    <a:lnT>
                      <a:noFill/>
                    </a:lnT>
                    <a:lnB>
                      <a:noFill/>
                    </a:lnB>
                    <a:solidFill>
                      <a:srgbClr val="F2DCDB"/>
                    </a:solidFill>
                  </a:tcPr>
                </a:tc>
                <a:tc>
                  <a:txBody>
                    <a:bodyPr/>
                    <a:lstStyle/>
                    <a:p>
                      <a:pPr algn="r" fontAlgn="ctr"/>
                      <a:r>
                        <a:rPr lang="en-US" altLang="ja-JP" sz="1100" b="1" i="0" u="none" strike="noStrike">
                          <a:solidFill>
                            <a:srgbClr val="000000"/>
                          </a:solidFill>
                          <a:effectLst/>
                          <a:latin typeface="ＭＳ Ｐゴシック"/>
                        </a:rPr>
                        <a:t>34</a:t>
                      </a:r>
                    </a:p>
                  </a:txBody>
                  <a:tcPr marL="9525" marR="9525" marT="9525" marB="0" anchor="ctr">
                    <a:lnL>
                      <a:noFill/>
                    </a:lnL>
                    <a:lnR>
                      <a:noFill/>
                    </a:lnR>
                    <a:lnT>
                      <a:noFill/>
                    </a:lnT>
                    <a:lnB>
                      <a:noFill/>
                    </a:lnB>
                    <a:solidFill>
                      <a:srgbClr val="F2DCDB"/>
                    </a:solidFill>
                  </a:tcPr>
                </a:tc>
                <a:tc>
                  <a:txBody>
                    <a:bodyPr/>
                    <a:lstStyle/>
                    <a:p>
                      <a:pPr algn="r" fontAlgn="ctr"/>
                      <a:r>
                        <a:rPr lang="en-US" altLang="ja-JP" sz="1100" b="1" i="0" u="none" strike="noStrike">
                          <a:solidFill>
                            <a:srgbClr val="000000"/>
                          </a:solidFill>
                          <a:effectLst/>
                          <a:latin typeface="ＭＳ Ｐゴシック"/>
                        </a:rPr>
                        <a:t>75</a:t>
                      </a:r>
                    </a:p>
                  </a:txBody>
                  <a:tcPr marL="9525" marR="9525" marT="9525" marB="0" anchor="ctr">
                    <a:lnL>
                      <a:noFill/>
                    </a:lnL>
                    <a:lnR>
                      <a:noFill/>
                    </a:lnR>
                    <a:lnT>
                      <a:noFill/>
                    </a:lnT>
                    <a:lnB>
                      <a:noFill/>
                    </a:lnB>
                    <a:solidFill>
                      <a:srgbClr val="F2DCDB"/>
                    </a:solidFill>
                  </a:tcPr>
                </a:tc>
              </a:tr>
              <a:tr h="235991">
                <a:tc>
                  <a:txBody>
                    <a:bodyPr/>
                    <a:lstStyle/>
                    <a:p>
                      <a:pPr algn="l" fontAlgn="ctr"/>
                      <a:r>
                        <a:rPr lang="en-US" sz="1100" b="1" i="0" u="none" strike="noStrike">
                          <a:solidFill>
                            <a:srgbClr val="000000"/>
                          </a:solidFill>
                          <a:effectLst/>
                          <a:latin typeface="ＭＳ Ｐゴシック"/>
                        </a:rPr>
                        <a:t>Malaysia</a:t>
                      </a:r>
                    </a:p>
                  </a:txBody>
                  <a:tcPr marL="9525" marR="9525" marT="9525" marB="0" anchor="ctr">
                    <a:lnL>
                      <a:noFill/>
                    </a:lnL>
                    <a:lnR>
                      <a:noFill/>
                    </a:lnR>
                    <a:lnT>
                      <a:noFill/>
                    </a:lnT>
                    <a:lnB>
                      <a:noFill/>
                    </a:lnB>
                    <a:solidFill>
                      <a:srgbClr val="F2DCDB"/>
                    </a:solidFill>
                  </a:tcPr>
                </a:tc>
                <a:tc>
                  <a:txBody>
                    <a:bodyPr/>
                    <a:lstStyle/>
                    <a:p>
                      <a:pPr algn="r" fontAlgn="ctr"/>
                      <a:r>
                        <a:rPr lang="en-US" altLang="ja-JP" sz="1100" b="1" i="0" u="none" strike="noStrike">
                          <a:solidFill>
                            <a:srgbClr val="000000"/>
                          </a:solidFill>
                          <a:effectLst/>
                          <a:latin typeface="ＭＳ Ｐゴシック"/>
                        </a:rPr>
                        <a:t>35</a:t>
                      </a:r>
                    </a:p>
                  </a:txBody>
                  <a:tcPr marL="9525" marR="9525" marT="9525" marB="0" anchor="ctr">
                    <a:lnL>
                      <a:noFill/>
                    </a:lnL>
                    <a:lnR>
                      <a:noFill/>
                    </a:lnR>
                    <a:lnT>
                      <a:noFill/>
                    </a:lnT>
                    <a:lnB>
                      <a:noFill/>
                    </a:lnB>
                    <a:solidFill>
                      <a:srgbClr val="F2DCDB"/>
                    </a:solidFill>
                  </a:tcPr>
                </a:tc>
                <a:tc>
                  <a:txBody>
                    <a:bodyPr/>
                    <a:lstStyle/>
                    <a:p>
                      <a:pPr algn="r" fontAlgn="ctr"/>
                      <a:r>
                        <a:rPr lang="en-US" altLang="ja-JP" sz="1100" b="1" i="0" u="none" strike="noStrike">
                          <a:solidFill>
                            <a:srgbClr val="000000"/>
                          </a:solidFill>
                          <a:effectLst/>
                          <a:latin typeface="ＭＳ Ｐゴシック"/>
                        </a:rPr>
                        <a:t>47</a:t>
                      </a:r>
                    </a:p>
                  </a:txBody>
                  <a:tcPr marL="9525" marR="9525" marT="9525" marB="0" anchor="ctr">
                    <a:lnL>
                      <a:noFill/>
                    </a:lnL>
                    <a:lnR>
                      <a:noFill/>
                    </a:lnR>
                    <a:lnT>
                      <a:noFill/>
                    </a:lnT>
                    <a:lnB>
                      <a:noFill/>
                    </a:lnB>
                    <a:solidFill>
                      <a:srgbClr val="F2DCDB"/>
                    </a:solidFill>
                  </a:tcPr>
                </a:tc>
              </a:tr>
              <a:tr h="235991">
                <a:tc>
                  <a:txBody>
                    <a:bodyPr/>
                    <a:lstStyle/>
                    <a:p>
                      <a:pPr algn="l" fontAlgn="ctr"/>
                      <a:r>
                        <a:rPr lang="en-US" sz="1100" b="1" i="0" u="none" strike="noStrike">
                          <a:solidFill>
                            <a:srgbClr val="000000"/>
                          </a:solidFill>
                          <a:effectLst/>
                          <a:latin typeface="ＭＳ Ｐゴシック"/>
                        </a:rPr>
                        <a:t>Singapore</a:t>
                      </a:r>
                    </a:p>
                  </a:txBody>
                  <a:tcPr marL="9525" marR="9525" marT="9525" marB="0" anchor="ctr">
                    <a:lnL>
                      <a:noFill/>
                    </a:lnL>
                    <a:lnR>
                      <a:noFill/>
                    </a:lnR>
                    <a:lnT>
                      <a:noFill/>
                    </a:lnT>
                    <a:lnB>
                      <a:noFill/>
                    </a:lnB>
                  </a:tcPr>
                </a:tc>
                <a:tc>
                  <a:txBody>
                    <a:bodyPr/>
                    <a:lstStyle/>
                    <a:p>
                      <a:pPr algn="r" fontAlgn="ctr"/>
                      <a:r>
                        <a:rPr lang="en-US" altLang="ja-JP" sz="1100" b="1" i="0" u="none" strike="noStrike">
                          <a:solidFill>
                            <a:srgbClr val="000000"/>
                          </a:solidFill>
                          <a:effectLst/>
                          <a:latin typeface="ＭＳ Ｐゴシック"/>
                        </a:rPr>
                        <a:t>39</a:t>
                      </a:r>
                    </a:p>
                  </a:txBody>
                  <a:tcPr marL="9525" marR="9525" marT="9525" marB="0" anchor="ctr">
                    <a:lnL>
                      <a:noFill/>
                    </a:lnL>
                    <a:lnR>
                      <a:noFill/>
                    </a:lnR>
                    <a:lnT>
                      <a:noFill/>
                    </a:lnT>
                    <a:lnB>
                      <a:noFill/>
                    </a:lnB>
                  </a:tcPr>
                </a:tc>
                <a:tc>
                  <a:txBody>
                    <a:bodyPr/>
                    <a:lstStyle/>
                    <a:p>
                      <a:pPr algn="r" fontAlgn="ctr"/>
                      <a:r>
                        <a:rPr lang="en-US" altLang="ja-JP" sz="1100" b="1" i="0" u="none" strike="noStrike">
                          <a:solidFill>
                            <a:srgbClr val="000000"/>
                          </a:solidFill>
                          <a:effectLst/>
                          <a:latin typeface="ＭＳ Ｐゴシック"/>
                        </a:rPr>
                        <a:t>22</a:t>
                      </a:r>
                    </a:p>
                  </a:txBody>
                  <a:tcPr marL="9525" marR="9525" marT="9525" marB="0" anchor="ctr">
                    <a:lnL>
                      <a:noFill/>
                    </a:lnL>
                    <a:lnR>
                      <a:noFill/>
                    </a:lnR>
                    <a:lnT>
                      <a:noFill/>
                    </a:lnT>
                    <a:lnB>
                      <a:noFill/>
                    </a:lnB>
                  </a:tcPr>
                </a:tc>
              </a:tr>
              <a:tr h="235991">
                <a:tc>
                  <a:txBody>
                    <a:bodyPr/>
                    <a:lstStyle/>
                    <a:p>
                      <a:pPr algn="l" fontAlgn="ctr"/>
                      <a:r>
                        <a:rPr lang="en-US" sz="1100" b="1" i="0" u="none" strike="noStrike">
                          <a:solidFill>
                            <a:srgbClr val="000000"/>
                          </a:solidFill>
                          <a:effectLst/>
                          <a:latin typeface="ＭＳ Ｐゴシック"/>
                        </a:rPr>
                        <a:t>Philippines</a:t>
                      </a:r>
                    </a:p>
                  </a:txBody>
                  <a:tcPr marL="9525" marR="9525" marT="9525" marB="0" anchor="ctr">
                    <a:lnL>
                      <a:noFill/>
                    </a:lnL>
                    <a:lnR>
                      <a:noFill/>
                    </a:lnR>
                    <a:lnT>
                      <a:noFill/>
                    </a:lnT>
                    <a:lnB>
                      <a:noFill/>
                    </a:lnB>
                    <a:solidFill>
                      <a:srgbClr val="F2DCDB"/>
                    </a:solidFill>
                  </a:tcPr>
                </a:tc>
                <a:tc>
                  <a:txBody>
                    <a:bodyPr/>
                    <a:lstStyle/>
                    <a:p>
                      <a:pPr algn="r" fontAlgn="ctr"/>
                      <a:r>
                        <a:rPr lang="en-US" altLang="ja-JP" sz="1100" b="1" i="0" u="none" strike="noStrike">
                          <a:solidFill>
                            <a:srgbClr val="000000"/>
                          </a:solidFill>
                          <a:effectLst/>
                          <a:latin typeface="ＭＳ Ｐゴシック"/>
                        </a:rPr>
                        <a:t>40</a:t>
                      </a:r>
                    </a:p>
                  </a:txBody>
                  <a:tcPr marL="9525" marR="9525" marT="9525" marB="0" anchor="ctr">
                    <a:lnL>
                      <a:noFill/>
                    </a:lnL>
                    <a:lnR>
                      <a:noFill/>
                    </a:lnR>
                    <a:lnT>
                      <a:noFill/>
                    </a:lnT>
                    <a:lnB>
                      <a:noFill/>
                    </a:lnB>
                    <a:solidFill>
                      <a:srgbClr val="F2DCDB"/>
                    </a:solidFill>
                  </a:tcPr>
                </a:tc>
                <a:tc>
                  <a:txBody>
                    <a:bodyPr/>
                    <a:lstStyle/>
                    <a:p>
                      <a:pPr algn="r" fontAlgn="ctr"/>
                      <a:r>
                        <a:rPr lang="en-US" altLang="ja-JP" sz="1100" b="1" i="0" u="none" strike="noStrike">
                          <a:solidFill>
                            <a:srgbClr val="000000"/>
                          </a:solidFill>
                          <a:effectLst/>
                          <a:latin typeface="ＭＳ Ｐゴシック"/>
                        </a:rPr>
                        <a:t>82</a:t>
                      </a:r>
                    </a:p>
                  </a:txBody>
                  <a:tcPr marL="9525" marR="9525" marT="9525" marB="0" anchor="ctr">
                    <a:lnL>
                      <a:noFill/>
                    </a:lnL>
                    <a:lnR>
                      <a:noFill/>
                    </a:lnR>
                    <a:lnT>
                      <a:noFill/>
                    </a:lnT>
                    <a:lnB>
                      <a:noFill/>
                    </a:lnB>
                    <a:solidFill>
                      <a:srgbClr val="F2DCDB"/>
                    </a:solidFill>
                  </a:tcPr>
                </a:tc>
              </a:tr>
              <a:tr h="235991">
                <a:tc>
                  <a:txBody>
                    <a:bodyPr/>
                    <a:lstStyle/>
                    <a:p>
                      <a:pPr algn="l" fontAlgn="ctr"/>
                      <a:r>
                        <a:rPr lang="en-US" sz="1100" b="1" i="0" u="none" strike="noStrike">
                          <a:solidFill>
                            <a:srgbClr val="000000"/>
                          </a:solidFill>
                          <a:effectLst/>
                          <a:latin typeface="ＭＳ Ｐゴシック"/>
                        </a:rPr>
                        <a:t>Vetnam</a:t>
                      </a:r>
                    </a:p>
                  </a:txBody>
                  <a:tcPr marL="9525" marR="9525" marT="9525" marB="0" anchor="ctr">
                    <a:lnL>
                      <a:noFill/>
                    </a:lnL>
                    <a:lnR>
                      <a:noFill/>
                    </a:lnR>
                    <a:lnT>
                      <a:noFill/>
                    </a:lnT>
                    <a:lnB>
                      <a:noFill/>
                    </a:lnB>
                    <a:solidFill>
                      <a:srgbClr val="F2DCDB"/>
                    </a:solidFill>
                  </a:tcPr>
                </a:tc>
                <a:tc>
                  <a:txBody>
                    <a:bodyPr/>
                    <a:lstStyle/>
                    <a:p>
                      <a:pPr algn="r" fontAlgn="ctr"/>
                      <a:r>
                        <a:rPr lang="en-US" altLang="ja-JP" sz="1100" b="1" i="0" u="none" strike="noStrike">
                          <a:solidFill>
                            <a:srgbClr val="000000"/>
                          </a:solidFill>
                          <a:effectLst/>
                          <a:latin typeface="ＭＳ Ｐゴシック"/>
                        </a:rPr>
                        <a:t>50</a:t>
                      </a:r>
                    </a:p>
                  </a:txBody>
                  <a:tcPr marL="9525" marR="9525" marT="9525" marB="0" anchor="ctr">
                    <a:lnL>
                      <a:noFill/>
                    </a:lnL>
                    <a:lnR>
                      <a:noFill/>
                    </a:lnR>
                    <a:lnT>
                      <a:noFill/>
                    </a:lnT>
                    <a:lnB>
                      <a:noFill/>
                    </a:lnB>
                    <a:solidFill>
                      <a:srgbClr val="F2DCDB"/>
                    </a:solidFill>
                  </a:tcPr>
                </a:tc>
                <a:tc>
                  <a:txBody>
                    <a:bodyPr/>
                    <a:lstStyle/>
                    <a:p>
                      <a:pPr algn="r" fontAlgn="ctr"/>
                      <a:r>
                        <a:rPr lang="en-US" altLang="ja-JP" sz="1100" b="1" i="0" u="none" strike="noStrike">
                          <a:solidFill>
                            <a:srgbClr val="000000"/>
                          </a:solidFill>
                          <a:effectLst/>
                          <a:latin typeface="ＭＳ Ｐゴシック"/>
                        </a:rPr>
                        <a:t>96</a:t>
                      </a:r>
                    </a:p>
                  </a:txBody>
                  <a:tcPr marL="9525" marR="9525" marT="9525" marB="0" anchor="ctr">
                    <a:lnL>
                      <a:noFill/>
                    </a:lnL>
                    <a:lnR>
                      <a:noFill/>
                    </a:lnR>
                    <a:lnT>
                      <a:noFill/>
                    </a:lnT>
                    <a:lnB>
                      <a:noFill/>
                    </a:lnB>
                    <a:solidFill>
                      <a:srgbClr val="F2DCDB"/>
                    </a:solidFill>
                  </a:tcPr>
                </a:tc>
              </a:tr>
              <a:tr h="235991">
                <a:tc>
                  <a:txBody>
                    <a:bodyPr/>
                    <a:lstStyle/>
                    <a:p>
                      <a:pPr algn="l" fontAlgn="ctr"/>
                      <a:endParaRPr lang="ja-JP" altLang="en-US" sz="1100" b="1" i="0" u="none" strike="noStrike">
                        <a:solidFill>
                          <a:srgbClr val="000000"/>
                        </a:solidFill>
                        <a:effectLst/>
                        <a:latin typeface="ＭＳ Ｐゴシック"/>
                      </a:endParaRPr>
                    </a:p>
                  </a:txBody>
                  <a:tcPr marL="9525" marR="9525" marT="9525" marB="0" anchor="ctr">
                    <a:lnL>
                      <a:noFill/>
                    </a:lnL>
                    <a:lnR>
                      <a:noFill/>
                    </a:lnR>
                    <a:lnT>
                      <a:noFill/>
                    </a:lnT>
                    <a:lnB>
                      <a:noFill/>
                    </a:lnB>
                  </a:tcPr>
                </a:tc>
                <a:tc>
                  <a:txBody>
                    <a:bodyPr/>
                    <a:lstStyle/>
                    <a:p>
                      <a:pPr algn="l" fontAlgn="ctr"/>
                      <a:endParaRPr lang="ja-JP" altLang="en-US" sz="1100" b="1" i="0" u="none" strike="noStrike">
                        <a:solidFill>
                          <a:srgbClr val="000000"/>
                        </a:solidFill>
                        <a:effectLst/>
                        <a:latin typeface="ＭＳ Ｐゴシック"/>
                      </a:endParaRPr>
                    </a:p>
                  </a:txBody>
                  <a:tcPr marL="9525" marR="9525" marT="9525" marB="0" anchor="ctr">
                    <a:lnL>
                      <a:noFill/>
                    </a:lnL>
                    <a:lnR>
                      <a:noFill/>
                    </a:lnR>
                    <a:lnT>
                      <a:noFill/>
                    </a:lnT>
                    <a:lnB>
                      <a:noFill/>
                    </a:lnB>
                  </a:tcPr>
                </a:tc>
                <a:tc>
                  <a:txBody>
                    <a:bodyPr/>
                    <a:lstStyle/>
                    <a:p>
                      <a:pPr algn="l" fontAlgn="ctr"/>
                      <a:endParaRPr lang="ja-JP" altLang="en-US" sz="1100" b="1" i="0" u="none" strike="noStrike">
                        <a:solidFill>
                          <a:srgbClr val="000000"/>
                        </a:solidFill>
                        <a:effectLst/>
                        <a:latin typeface="ＭＳ Ｐゴシック"/>
                      </a:endParaRPr>
                    </a:p>
                  </a:txBody>
                  <a:tcPr marL="9525" marR="9525" marT="9525" marB="0" anchor="ctr">
                    <a:lnL>
                      <a:noFill/>
                    </a:lnL>
                    <a:lnR>
                      <a:noFill/>
                    </a:lnR>
                    <a:lnT>
                      <a:noFill/>
                    </a:lnT>
                    <a:lnB>
                      <a:noFill/>
                    </a:lnB>
                  </a:tcPr>
                </a:tc>
              </a:tr>
              <a:tr h="235991">
                <a:tc gridSpan="3">
                  <a:txBody>
                    <a:bodyPr/>
                    <a:lstStyle/>
                    <a:p>
                      <a:pPr algn="l" fontAlgn="ctr"/>
                      <a:r>
                        <a:rPr lang="en-US" sz="1100" b="1" i="0" u="none" strike="noStrike">
                          <a:solidFill>
                            <a:srgbClr val="000000"/>
                          </a:solidFill>
                          <a:effectLst/>
                          <a:latin typeface="ＭＳ Ｐゴシック"/>
                        </a:rPr>
                        <a:t>World Happiness Report 2016 </a:t>
                      </a:r>
                    </a:p>
                  </a:txBody>
                  <a:tcPr marL="9525" marR="9525" marT="9525"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r>
              <a:tr h="235991">
                <a:tc gridSpan="3">
                  <a:txBody>
                    <a:bodyPr/>
                    <a:lstStyle/>
                    <a:p>
                      <a:pPr algn="l" fontAlgn="ctr"/>
                      <a:r>
                        <a:rPr lang="en-US" sz="1100" b="1" i="0" u="none" strike="noStrike" dirty="0">
                          <a:solidFill>
                            <a:srgbClr val="000000"/>
                          </a:solidFill>
                          <a:effectLst/>
                          <a:latin typeface="ＭＳ Ｐゴシック"/>
                        </a:rPr>
                        <a:t>The Earth Institute Columbia University</a:t>
                      </a:r>
                    </a:p>
                  </a:txBody>
                  <a:tcPr marL="9525" marR="9525" marT="9525"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r>
            </a:tbl>
          </a:graphicData>
        </a:graphic>
      </p:graphicFrame>
      <p:sp>
        <p:nvSpPr>
          <p:cNvPr id="2" name="スライド番号プレースホルダー 1"/>
          <p:cNvSpPr>
            <a:spLocks noGrp="1"/>
          </p:cNvSpPr>
          <p:nvPr>
            <p:ph type="sldNum" sz="quarter" idx="10"/>
          </p:nvPr>
        </p:nvSpPr>
        <p:spPr/>
        <p:txBody>
          <a:bodyPr/>
          <a:lstStyle/>
          <a:p>
            <a:fld id="{9CA3D1A2-C9DA-4C23-9D4F-D30ABE377F5B}" type="slidenum">
              <a:rPr lang="en-US" altLang="ja-JP" smtClean="0"/>
              <a:pPr/>
              <a:t>2</a:t>
            </a:fld>
            <a:endParaRPr lang="en-US" altLang="ja-JP"/>
          </a:p>
        </p:txBody>
      </p:sp>
    </p:spTree>
    <p:extLst>
      <p:ext uri="{BB962C8B-B14F-4D97-AF65-F5344CB8AC3E}">
        <p14:creationId xmlns:p14="http://schemas.microsoft.com/office/powerpoint/2010/main" val="30796573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円/楕円 5"/>
          <p:cNvSpPr/>
          <p:nvPr/>
        </p:nvSpPr>
        <p:spPr bwMode="auto">
          <a:xfrm>
            <a:off x="179388" y="2564904"/>
            <a:ext cx="4680644" cy="3240360"/>
          </a:xfrm>
          <a:prstGeom prst="ellipse">
            <a:avLst/>
          </a:prstGeom>
          <a:solidFill>
            <a:schemeClr val="bg1"/>
          </a:solidFill>
          <a:ln w="28575"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p:txBody>
      </p:sp>
      <p:sp>
        <p:nvSpPr>
          <p:cNvPr id="2" name="タイトル 1"/>
          <p:cNvSpPr>
            <a:spLocks noGrp="1"/>
          </p:cNvSpPr>
          <p:nvPr>
            <p:ph type="title"/>
          </p:nvPr>
        </p:nvSpPr>
        <p:spPr/>
        <p:txBody>
          <a:bodyPr/>
          <a:lstStyle/>
          <a:p>
            <a:r>
              <a:rPr kumimoji="1" lang="en-US" altLang="ja-JP" dirty="0" smtClean="0"/>
              <a:t>Well-being and individual/social conditions</a:t>
            </a:r>
            <a:endParaRPr kumimoji="1" lang="ja-JP" altLang="en-US" dirty="0"/>
          </a:p>
        </p:txBody>
      </p:sp>
      <p:graphicFrame>
        <p:nvGraphicFramePr>
          <p:cNvPr id="4" name="コンテンツ プレースホルダー 3"/>
          <p:cNvGraphicFramePr>
            <a:graphicFrameLocks noGrp="1"/>
          </p:cNvGraphicFramePr>
          <p:nvPr>
            <p:ph idx="1"/>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ホームベース 4"/>
          <p:cNvSpPr/>
          <p:nvPr/>
        </p:nvSpPr>
        <p:spPr>
          <a:xfrm>
            <a:off x="798618" y="3284984"/>
            <a:ext cx="1770496" cy="700656"/>
          </a:xfrm>
          <a:prstGeom prst="homePlat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dirty="0" smtClean="0">
                <a:solidFill>
                  <a:schemeClr val="tx1"/>
                </a:solidFill>
              </a:rPr>
              <a:t>Life philosophy</a:t>
            </a:r>
            <a:endParaRPr kumimoji="1" lang="ja-JP" altLang="en-US" sz="2000" dirty="0">
              <a:solidFill>
                <a:schemeClr val="tx1"/>
              </a:solidFill>
            </a:endParaRPr>
          </a:p>
        </p:txBody>
      </p:sp>
      <p:sp>
        <p:nvSpPr>
          <p:cNvPr id="7" name="フローチャート: 記憶データ 6"/>
          <p:cNvSpPr/>
          <p:nvPr/>
        </p:nvSpPr>
        <p:spPr>
          <a:xfrm>
            <a:off x="1683866" y="1574504"/>
            <a:ext cx="1800200" cy="1116704"/>
          </a:xfrm>
          <a:prstGeom prst="flowChartOnlineStorag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Medical and nursing care </a:t>
            </a:r>
            <a:endParaRPr kumimoji="1" lang="ja-JP" altLang="en-US" dirty="0">
              <a:solidFill>
                <a:schemeClr val="tx1"/>
              </a:solidFill>
            </a:endParaRPr>
          </a:p>
        </p:txBody>
      </p:sp>
      <p:sp>
        <p:nvSpPr>
          <p:cNvPr id="8" name="大波 7"/>
          <p:cNvSpPr/>
          <p:nvPr/>
        </p:nvSpPr>
        <p:spPr>
          <a:xfrm>
            <a:off x="2699791" y="4869160"/>
            <a:ext cx="1814637" cy="1440160"/>
          </a:xfrm>
          <a:prstGeom prst="wave">
            <a:avLst/>
          </a:prstGeom>
          <a:solidFill>
            <a:schemeClr val="accent2">
              <a:lumMod val="20000"/>
              <a:lumOff val="8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dirty="0" smtClean="0">
                <a:solidFill>
                  <a:schemeClr val="tx1"/>
                </a:solidFill>
              </a:rPr>
              <a:t>Working place</a:t>
            </a:r>
            <a:endParaRPr kumimoji="1" lang="ja-JP" altLang="en-US" sz="2000" dirty="0">
              <a:solidFill>
                <a:schemeClr val="tx1"/>
              </a:solidFill>
            </a:endParaRPr>
          </a:p>
        </p:txBody>
      </p:sp>
      <p:sp>
        <p:nvSpPr>
          <p:cNvPr id="9" name="大波 8"/>
          <p:cNvSpPr/>
          <p:nvPr/>
        </p:nvSpPr>
        <p:spPr>
          <a:xfrm>
            <a:off x="7092280" y="2801179"/>
            <a:ext cx="1656184" cy="1152128"/>
          </a:xfrm>
          <a:prstGeom prst="wave">
            <a:avLst/>
          </a:prstGeom>
          <a:solidFill>
            <a:schemeClr val="accent2">
              <a:lumMod val="20000"/>
              <a:lumOff val="8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dirty="0" smtClean="0">
                <a:solidFill>
                  <a:schemeClr val="tx1"/>
                </a:solidFill>
              </a:rPr>
              <a:t>community</a:t>
            </a:r>
            <a:endParaRPr kumimoji="1" lang="ja-JP" altLang="en-US" sz="2000" dirty="0">
              <a:solidFill>
                <a:schemeClr val="tx1"/>
              </a:solidFill>
            </a:endParaRPr>
          </a:p>
        </p:txBody>
      </p:sp>
      <p:sp>
        <p:nvSpPr>
          <p:cNvPr id="10" name="ホームベース 9"/>
          <p:cNvSpPr/>
          <p:nvPr/>
        </p:nvSpPr>
        <p:spPr>
          <a:xfrm>
            <a:off x="832533" y="4869160"/>
            <a:ext cx="1770496" cy="700656"/>
          </a:xfrm>
          <a:prstGeom prst="homePlat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smtClean="0">
                <a:solidFill>
                  <a:schemeClr val="tx1"/>
                </a:solidFill>
              </a:rPr>
              <a:t>Social norm and culture</a:t>
            </a:r>
            <a:endParaRPr kumimoji="1" lang="ja-JP" altLang="en-US" sz="1600" dirty="0">
              <a:solidFill>
                <a:schemeClr val="tx1"/>
              </a:solidFill>
            </a:endParaRPr>
          </a:p>
        </p:txBody>
      </p:sp>
      <p:sp>
        <p:nvSpPr>
          <p:cNvPr id="15" name="右矢印吹き出し 14"/>
          <p:cNvSpPr/>
          <p:nvPr/>
        </p:nvSpPr>
        <p:spPr>
          <a:xfrm>
            <a:off x="832532" y="3953307"/>
            <a:ext cx="1867259" cy="914400"/>
          </a:xfrm>
          <a:prstGeom prst="rightArrowCallou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b="1" dirty="0" smtClean="0">
                <a:solidFill>
                  <a:schemeClr val="tx1"/>
                </a:solidFill>
              </a:rPr>
              <a:t>Life attitude</a:t>
            </a:r>
            <a:endParaRPr kumimoji="1" lang="ja-JP" altLang="en-US" sz="1400" b="1" dirty="0">
              <a:solidFill>
                <a:schemeClr val="tx1"/>
              </a:solidFill>
            </a:endParaRPr>
          </a:p>
        </p:txBody>
      </p:sp>
    </p:spTree>
    <p:extLst>
      <p:ext uri="{BB962C8B-B14F-4D97-AF65-F5344CB8AC3E}">
        <p14:creationId xmlns:p14="http://schemas.microsoft.com/office/powerpoint/2010/main" val="24188080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7"/>
          <p:cNvSpPr>
            <a:spLocks noGrp="1"/>
          </p:cNvSpPr>
          <p:nvPr>
            <p:ph type="title"/>
          </p:nvPr>
        </p:nvSpPr>
        <p:spPr/>
        <p:txBody>
          <a:bodyPr/>
          <a:lstStyle/>
          <a:p>
            <a:r>
              <a:rPr lang="en-US" altLang="ja-JP" dirty="0" err="1"/>
              <a:t>Ruut</a:t>
            </a:r>
            <a:r>
              <a:rPr lang="en-US" altLang="ja-JP" dirty="0"/>
              <a:t> </a:t>
            </a:r>
            <a:r>
              <a:rPr lang="en-US" altLang="ja-JP" dirty="0" smtClean="0"/>
              <a:t>Veenhoven’s </a:t>
            </a:r>
            <a:r>
              <a:rPr lang="en-US" altLang="ja-JP" dirty="0"/>
              <a:t>“four qualities of life</a:t>
            </a:r>
            <a:r>
              <a:rPr lang="en-US" altLang="ja-JP" dirty="0" smtClean="0"/>
              <a:t>” and religions</a:t>
            </a:r>
            <a:endParaRPr kumimoji="1" lang="ja-JP" altLang="en-US" dirty="0"/>
          </a:p>
        </p:txBody>
      </p:sp>
      <p:graphicFrame>
        <p:nvGraphicFramePr>
          <p:cNvPr id="10" name="コンテンツ プレースホルダー 9"/>
          <p:cNvGraphicFramePr>
            <a:graphicFrameLocks noGrp="1"/>
          </p:cNvGraphicFramePr>
          <p:nvPr>
            <p:ph idx="1"/>
            <p:extLst>
              <p:ext uri="{D42A27DB-BD31-4B8C-83A1-F6EECF244321}">
                <p14:modId xmlns:p14="http://schemas.microsoft.com/office/powerpoint/2010/main" val="1943110531"/>
              </p:ext>
            </p:extLst>
          </p:nvPr>
        </p:nvGraphicFramePr>
        <p:xfrm>
          <a:off x="179388" y="1031429"/>
          <a:ext cx="8785224" cy="2468880"/>
        </p:xfrm>
        <a:graphic>
          <a:graphicData uri="http://schemas.openxmlformats.org/drawingml/2006/table">
            <a:tbl>
              <a:tblPr firstRow="1" bandRow="1">
                <a:tableStyleId>{5C22544A-7EE6-4342-B048-85BDC9FD1C3A}</a:tableStyleId>
              </a:tblPr>
              <a:tblGrid>
                <a:gridCol w="2928408"/>
                <a:gridCol w="2928408"/>
                <a:gridCol w="2928408"/>
              </a:tblGrid>
              <a:tr h="647278">
                <a:tc>
                  <a:txBody>
                    <a:bodyPr/>
                    <a:lstStyle/>
                    <a:p>
                      <a:endParaRPr kumimoji="1" lang="ja-JP" altLang="en-US" sz="2400" dirty="0">
                        <a:solidFill>
                          <a:schemeClr val="tx1"/>
                        </a:solidFill>
                      </a:endParaRPr>
                    </a:p>
                  </a:txBody>
                  <a:tcPr/>
                </a:tc>
                <a:tc>
                  <a:txBody>
                    <a:bodyPr/>
                    <a:lstStyle/>
                    <a:p>
                      <a:r>
                        <a:rPr kumimoji="1" lang="en-US" altLang="ja-JP" sz="2400" dirty="0" smtClean="0">
                          <a:solidFill>
                            <a:schemeClr val="tx1"/>
                          </a:solidFill>
                        </a:rPr>
                        <a:t>Outer quality</a:t>
                      </a:r>
                      <a:endParaRPr kumimoji="1" lang="ja-JP" altLang="en-US" sz="24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400" dirty="0" smtClean="0">
                          <a:solidFill>
                            <a:schemeClr val="tx1"/>
                          </a:solidFill>
                        </a:rPr>
                        <a:t>Inner quality</a:t>
                      </a:r>
                      <a:endParaRPr kumimoji="1" lang="ja-JP" altLang="en-US" sz="2400" dirty="0" smtClean="0">
                        <a:solidFill>
                          <a:schemeClr val="tx1"/>
                        </a:solidFill>
                      </a:endParaRPr>
                    </a:p>
                    <a:p>
                      <a:endParaRPr kumimoji="1" lang="ja-JP" altLang="en-US" sz="2400" dirty="0">
                        <a:solidFill>
                          <a:schemeClr val="tx1"/>
                        </a:solidFill>
                      </a:endParaRPr>
                    </a:p>
                  </a:txBody>
                  <a:tcPr/>
                </a:tc>
              </a:tr>
              <a:tr h="760422">
                <a:tc>
                  <a:txBody>
                    <a:bodyPr/>
                    <a:lstStyle/>
                    <a:p>
                      <a:r>
                        <a:rPr kumimoji="1" lang="en-US" altLang="ja-JP" sz="2400" dirty="0" smtClean="0">
                          <a:solidFill>
                            <a:schemeClr val="tx1"/>
                          </a:solidFill>
                        </a:rPr>
                        <a:t>Life chance</a:t>
                      </a:r>
                      <a:endParaRPr kumimoji="1" lang="ja-JP" altLang="en-US" sz="2400" dirty="0">
                        <a:solidFill>
                          <a:schemeClr val="tx1"/>
                        </a:solidFill>
                      </a:endParaRPr>
                    </a:p>
                  </a:txBody>
                  <a:tcPr/>
                </a:tc>
                <a:tc>
                  <a:txBody>
                    <a:bodyPr/>
                    <a:lstStyle/>
                    <a:p>
                      <a:r>
                        <a:rPr kumimoji="1" lang="ja-JP" altLang="en-US" sz="2400" dirty="0" smtClean="0">
                          <a:solidFill>
                            <a:schemeClr val="tx1"/>
                          </a:solidFill>
                        </a:rPr>
                        <a:t>①</a:t>
                      </a:r>
                      <a:r>
                        <a:rPr kumimoji="1" lang="en-US" altLang="ja-JP" sz="2400" dirty="0" smtClean="0">
                          <a:solidFill>
                            <a:schemeClr val="tx1"/>
                          </a:solidFill>
                        </a:rPr>
                        <a:t>Livability</a:t>
                      </a:r>
                      <a:r>
                        <a:rPr kumimoji="1" lang="en-US" altLang="ja-JP" sz="2400" baseline="0" dirty="0" smtClean="0">
                          <a:solidFill>
                            <a:schemeClr val="tx1"/>
                          </a:solidFill>
                        </a:rPr>
                        <a:t> of environment</a:t>
                      </a:r>
                      <a:endParaRPr kumimoji="1" lang="ja-JP" altLang="en-US" sz="2400" dirty="0">
                        <a:solidFill>
                          <a:schemeClr val="tx1"/>
                        </a:solidFill>
                      </a:endParaRPr>
                    </a:p>
                  </a:txBody>
                  <a:tcPr/>
                </a:tc>
                <a:tc>
                  <a:txBody>
                    <a:bodyPr/>
                    <a:lstStyle/>
                    <a:p>
                      <a:r>
                        <a:rPr kumimoji="1" lang="ja-JP" altLang="en-US" sz="2400" dirty="0" smtClean="0">
                          <a:solidFill>
                            <a:schemeClr val="tx1"/>
                          </a:solidFill>
                        </a:rPr>
                        <a:t>③</a:t>
                      </a:r>
                      <a:r>
                        <a:rPr kumimoji="1" lang="en-US" altLang="ja-JP" sz="2400" dirty="0" smtClean="0">
                          <a:solidFill>
                            <a:schemeClr val="tx1"/>
                          </a:solidFill>
                        </a:rPr>
                        <a:t>Life-ability of persons</a:t>
                      </a:r>
                      <a:endParaRPr kumimoji="1" lang="ja-JP" altLang="en-US" sz="2400" dirty="0">
                        <a:solidFill>
                          <a:schemeClr val="tx1"/>
                        </a:solidFill>
                      </a:endParaRPr>
                    </a:p>
                  </a:txBody>
                  <a:tcPr/>
                </a:tc>
              </a:tr>
              <a:tr h="529658">
                <a:tc>
                  <a:txBody>
                    <a:bodyPr/>
                    <a:lstStyle/>
                    <a:p>
                      <a:r>
                        <a:rPr kumimoji="1" lang="en-US" altLang="ja-JP" sz="2400" dirty="0" smtClean="0">
                          <a:solidFill>
                            <a:schemeClr val="tx1"/>
                          </a:solidFill>
                        </a:rPr>
                        <a:t>Life result</a:t>
                      </a:r>
                      <a:endParaRPr kumimoji="1" lang="ja-JP" altLang="en-US" sz="2400" dirty="0">
                        <a:solidFill>
                          <a:schemeClr val="tx1"/>
                        </a:solidFill>
                      </a:endParaRPr>
                    </a:p>
                  </a:txBody>
                  <a:tcPr/>
                </a:tc>
                <a:tc>
                  <a:txBody>
                    <a:bodyPr/>
                    <a:lstStyle/>
                    <a:p>
                      <a:r>
                        <a:rPr kumimoji="1" lang="ja-JP" altLang="en-US" sz="2400" dirty="0" smtClean="0">
                          <a:solidFill>
                            <a:schemeClr val="tx1"/>
                          </a:solidFill>
                        </a:rPr>
                        <a:t>②</a:t>
                      </a:r>
                      <a:r>
                        <a:rPr kumimoji="1" lang="en-US" altLang="ja-JP" sz="2400" dirty="0" smtClean="0">
                          <a:solidFill>
                            <a:schemeClr val="tx1"/>
                          </a:solidFill>
                        </a:rPr>
                        <a:t>Utility of life</a:t>
                      </a:r>
                      <a:endParaRPr kumimoji="1" lang="ja-JP" altLang="en-US" sz="2400" dirty="0">
                        <a:solidFill>
                          <a:schemeClr val="tx1"/>
                        </a:solidFill>
                      </a:endParaRPr>
                    </a:p>
                  </a:txBody>
                  <a:tcPr/>
                </a:tc>
                <a:tc>
                  <a:txBody>
                    <a:bodyPr/>
                    <a:lstStyle/>
                    <a:p>
                      <a:r>
                        <a:rPr kumimoji="1" lang="ja-JP" altLang="en-US" sz="2400" dirty="0" smtClean="0">
                          <a:solidFill>
                            <a:schemeClr val="tx1"/>
                          </a:solidFill>
                        </a:rPr>
                        <a:t>④</a:t>
                      </a:r>
                      <a:r>
                        <a:rPr kumimoji="1" lang="en-US" altLang="ja-JP" sz="2400" dirty="0" smtClean="0">
                          <a:solidFill>
                            <a:schemeClr val="tx1"/>
                          </a:solidFill>
                        </a:rPr>
                        <a:t>Appreciation of life</a:t>
                      </a:r>
                      <a:endParaRPr kumimoji="1" lang="ja-JP" altLang="en-US" sz="2400" dirty="0">
                        <a:solidFill>
                          <a:schemeClr val="tx1"/>
                        </a:solidFill>
                      </a:endParaRPr>
                    </a:p>
                  </a:txBody>
                  <a:tcPr/>
                </a:tc>
              </a:tr>
            </a:tbl>
          </a:graphicData>
        </a:graphic>
      </p:graphicFrame>
      <p:sp>
        <p:nvSpPr>
          <p:cNvPr id="7" name="スライド番号プレースホルダー 6"/>
          <p:cNvSpPr>
            <a:spLocks noGrp="1"/>
          </p:cNvSpPr>
          <p:nvPr>
            <p:ph type="sldNum" sz="quarter" idx="10"/>
          </p:nvPr>
        </p:nvSpPr>
        <p:spPr/>
        <p:txBody>
          <a:bodyPr/>
          <a:lstStyle/>
          <a:p>
            <a:fld id="{9CA3D1A2-C9DA-4C23-9D4F-D30ABE377F5B}" type="slidenum">
              <a:rPr lang="en-US" altLang="ja-JP" smtClean="0"/>
              <a:pPr/>
              <a:t>4</a:t>
            </a:fld>
            <a:endParaRPr lang="en-US" altLang="ja-JP"/>
          </a:p>
        </p:txBody>
      </p:sp>
      <p:sp>
        <p:nvSpPr>
          <p:cNvPr id="11" name="テキスト ボックス 10"/>
          <p:cNvSpPr txBox="1"/>
          <p:nvPr/>
        </p:nvSpPr>
        <p:spPr>
          <a:xfrm>
            <a:off x="143669" y="3340096"/>
            <a:ext cx="8856662" cy="2862322"/>
          </a:xfrm>
          <a:prstGeom prst="rect">
            <a:avLst/>
          </a:prstGeom>
          <a:noFill/>
        </p:spPr>
        <p:txBody>
          <a:bodyPr wrap="square" rtlCol="0">
            <a:spAutoFit/>
          </a:bodyPr>
          <a:lstStyle/>
          <a:p>
            <a:pPr algn="l">
              <a:lnSpc>
                <a:spcPct val="150000"/>
              </a:lnSpc>
            </a:pPr>
            <a:r>
              <a:rPr kumimoji="1" lang="ja-JP" altLang="en-US" sz="2400" dirty="0" smtClean="0"/>
              <a:t>①　</a:t>
            </a:r>
            <a:r>
              <a:rPr kumimoji="1" lang="en-US" altLang="ja-JP" sz="2400" dirty="0" smtClean="0"/>
              <a:t>FBO and FRO</a:t>
            </a:r>
            <a:r>
              <a:rPr lang="ja-JP" altLang="en-US" sz="2400" dirty="0"/>
              <a:t> </a:t>
            </a:r>
            <a:r>
              <a:rPr lang="en-US" altLang="ja-JP" sz="2400" dirty="0" smtClean="0"/>
              <a:t>promote peoples’ life chance by </a:t>
            </a:r>
            <a:r>
              <a:rPr lang="en-US" altLang="ja-JP" sz="2400" dirty="0" smtClean="0">
                <a:solidFill>
                  <a:srgbClr val="FF0000"/>
                </a:solidFill>
              </a:rPr>
              <a:t>social work</a:t>
            </a:r>
            <a:r>
              <a:rPr lang="en-US" altLang="ja-JP" sz="2400" dirty="0" smtClean="0"/>
              <a:t>.</a:t>
            </a:r>
          </a:p>
          <a:p>
            <a:pPr algn="l">
              <a:lnSpc>
                <a:spcPct val="150000"/>
              </a:lnSpc>
            </a:pPr>
            <a:r>
              <a:rPr kumimoji="1" lang="ja-JP" altLang="en-US" sz="2400" dirty="0" smtClean="0"/>
              <a:t>②　</a:t>
            </a:r>
            <a:r>
              <a:rPr kumimoji="1" lang="en-US" altLang="ja-JP" sz="2400" dirty="0" smtClean="0"/>
              <a:t>Religions provide social and spiritual resources.</a:t>
            </a:r>
          </a:p>
          <a:p>
            <a:pPr algn="l">
              <a:lnSpc>
                <a:spcPct val="150000"/>
              </a:lnSpc>
            </a:pPr>
            <a:r>
              <a:rPr kumimoji="1" lang="ja-JP" altLang="en-US" sz="2400" dirty="0" smtClean="0"/>
              <a:t>③　</a:t>
            </a:r>
            <a:r>
              <a:rPr kumimoji="1" lang="en-US" altLang="ja-JP" sz="2400" dirty="0" smtClean="0"/>
              <a:t>Religions provide </a:t>
            </a:r>
            <a:r>
              <a:rPr kumimoji="1" lang="en-US" altLang="ja-JP" sz="2400" dirty="0" smtClean="0">
                <a:solidFill>
                  <a:srgbClr val="FF0000"/>
                </a:solidFill>
              </a:rPr>
              <a:t>mental and social capital </a:t>
            </a:r>
            <a:r>
              <a:rPr kumimoji="1" lang="en-US" altLang="ja-JP" sz="2400" dirty="0" smtClean="0"/>
              <a:t>in their congregation.</a:t>
            </a:r>
          </a:p>
          <a:p>
            <a:pPr algn="l">
              <a:lnSpc>
                <a:spcPct val="150000"/>
              </a:lnSpc>
            </a:pPr>
            <a:r>
              <a:rPr kumimoji="1" lang="ja-JP" altLang="en-US" sz="2400" dirty="0" smtClean="0"/>
              <a:t>④  </a:t>
            </a:r>
            <a:r>
              <a:rPr kumimoji="1" lang="en-US" altLang="ja-JP" sz="2400" dirty="0" smtClean="0"/>
              <a:t>Religions provide happiness by their teaching and ritual.  </a:t>
            </a:r>
            <a:endParaRPr kumimoji="1" lang="ja-JP" altLang="en-US" sz="2400" dirty="0"/>
          </a:p>
        </p:txBody>
      </p:sp>
    </p:spTree>
    <p:extLst>
      <p:ext uri="{BB962C8B-B14F-4D97-AF65-F5344CB8AC3E}">
        <p14:creationId xmlns:p14="http://schemas.microsoft.com/office/powerpoint/2010/main" val="8130425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Review of papers on SSSR 2001-2015</a:t>
            </a:r>
            <a:endParaRPr kumimoji="1" lang="ja-JP" altLang="en-US" dirty="0"/>
          </a:p>
        </p:txBody>
      </p:sp>
      <p:sp>
        <p:nvSpPr>
          <p:cNvPr id="3" name="コンテンツ プレースホルダー 2"/>
          <p:cNvSpPr>
            <a:spLocks noGrp="1"/>
          </p:cNvSpPr>
          <p:nvPr>
            <p:ph idx="1"/>
          </p:nvPr>
        </p:nvSpPr>
        <p:spPr>
          <a:xfrm>
            <a:off x="179388" y="1305396"/>
            <a:ext cx="8785225" cy="4967287"/>
          </a:xfrm>
        </p:spPr>
        <p:txBody>
          <a:bodyPr/>
          <a:lstStyle/>
          <a:p>
            <a:r>
              <a:rPr lang="en-US" altLang="ja-JP" sz="2000" dirty="0"/>
              <a:t>1</a:t>
            </a:r>
            <a:r>
              <a:rPr lang="ja-JP" altLang="en-US" sz="2000" dirty="0"/>
              <a:t>　</a:t>
            </a:r>
            <a:r>
              <a:rPr lang="en-US" altLang="ja-JP" sz="2000" dirty="0" err="1"/>
              <a:t>Schnittker</a:t>
            </a:r>
            <a:r>
              <a:rPr lang="en-US" altLang="ja-JP" sz="2000" dirty="0"/>
              <a:t>, Jason, 2001, ‘When is Faith Enough?: The Effects of Religious Involvement on Depression,’ JSSR40-3:393-411.</a:t>
            </a:r>
          </a:p>
          <a:p>
            <a:r>
              <a:rPr lang="en-US" altLang="ja-JP" sz="2000" dirty="0"/>
              <a:t>2</a:t>
            </a:r>
            <a:r>
              <a:rPr lang="ja-JP" altLang="en-US" sz="2000" dirty="0"/>
              <a:t>　</a:t>
            </a:r>
            <a:r>
              <a:rPr lang="en-US" altLang="ja-JP" sz="2000" dirty="0" err="1"/>
              <a:t>Pargament</a:t>
            </a:r>
            <a:r>
              <a:rPr lang="en-US" altLang="ja-JP" sz="2000" dirty="0"/>
              <a:t>, Kenneth I.2001, et all, ‘Religious Coping Among the Religious: The Relationships Between Religious Coping and Well-Being in a National Sample of Presbyterian Clergy, Elders, and Members,’ JSSR40-3:497-513</a:t>
            </a:r>
            <a:r>
              <a:rPr lang="en-US" altLang="ja-JP" sz="2000" dirty="0" smtClean="0"/>
              <a:t>.</a:t>
            </a:r>
          </a:p>
          <a:p>
            <a:r>
              <a:rPr lang="en-US" altLang="ja-JP" sz="2000" dirty="0"/>
              <a:t> </a:t>
            </a:r>
            <a:r>
              <a:rPr lang="en-US" altLang="ja-JP" sz="2000" dirty="0" smtClean="0"/>
              <a:t>                            </a:t>
            </a:r>
          </a:p>
          <a:p>
            <a:endParaRPr lang="en-US" altLang="ja-JP" sz="2000" dirty="0" smtClean="0"/>
          </a:p>
          <a:p>
            <a:r>
              <a:rPr lang="en-US" altLang="ja-JP" sz="2000" dirty="0" smtClean="0"/>
              <a:t>29 </a:t>
            </a:r>
            <a:r>
              <a:rPr lang="en-US" altLang="ja-JP" sz="2000" dirty="0"/>
              <a:t>Jong Hyun Jung, 2015, ‘Sense of Divine Involvement and Sense of Meaning in Life: Religious Tradition as a Contingency,’ JSSR54-1:119-133.</a:t>
            </a:r>
          </a:p>
          <a:p>
            <a:r>
              <a:rPr lang="en-US" altLang="ja-JP" sz="2000" dirty="0"/>
              <a:t>30 Clemens M. </a:t>
            </a:r>
            <a:r>
              <a:rPr lang="en-US" altLang="ja-JP" sz="2000" dirty="0" err="1"/>
              <a:t>Lechner</a:t>
            </a:r>
            <a:r>
              <a:rPr lang="en-US" altLang="ja-JP" sz="2000" dirty="0"/>
              <a:t> and Thomas Leopold, 2015, ‘Religious Attendance Buffers the Impact of Unemployment on Life Satisfaction: Longitudinal Evidence from Germany,’ JSSR54-1:166-174.</a:t>
            </a:r>
          </a:p>
          <a:p>
            <a:r>
              <a:rPr lang="en-US" altLang="ja-JP" sz="2400" dirty="0" smtClean="0"/>
              <a:t>       </a:t>
            </a:r>
            <a:endParaRPr lang="en-US" altLang="ja-JP" sz="2400" dirty="0"/>
          </a:p>
          <a:p>
            <a:endParaRPr kumimoji="1" lang="ja-JP" altLang="en-US" dirty="0"/>
          </a:p>
        </p:txBody>
      </p:sp>
      <p:sp>
        <p:nvSpPr>
          <p:cNvPr id="4" name="スライド番号プレースホルダー 3"/>
          <p:cNvSpPr>
            <a:spLocks noGrp="1"/>
          </p:cNvSpPr>
          <p:nvPr>
            <p:ph type="sldNum" sz="quarter" idx="10"/>
          </p:nvPr>
        </p:nvSpPr>
        <p:spPr/>
        <p:txBody>
          <a:bodyPr/>
          <a:lstStyle/>
          <a:p>
            <a:fld id="{C40BE268-F219-46F8-8269-9B05CB8BA94A}" type="slidenum">
              <a:rPr lang="en-US" altLang="ja-JP" smtClean="0"/>
              <a:pPr/>
              <a:t>5</a:t>
            </a:fld>
            <a:endParaRPr lang="en-US" altLang="ja-JP"/>
          </a:p>
        </p:txBody>
      </p:sp>
      <p:sp>
        <p:nvSpPr>
          <p:cNvPr id="5" name="下矢印 4"/>
          <p:cNvSpPr/>
          <p:nvPr/>
        </p:nvSpPr>
        <p:spPr bwMode="auto">
          <a:xfrm>
            <a:off x="4572000" y="3212976"/>
            <a:ext cx="484632" cy="576064"/>
          </a:xfrm>
          <a:prstGeom prst="down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p:txBody>
      </p:sp>
    </p:spTree>
    <p:extLst>
      <p:ext uri="{BB962C8B-B14F-4D97-AF65-F5344CB8AC3E}">
        <p14:creationId xmlns:p14="http://schemas.microsoft.com/office/powerpoint/2010/main" val="40427680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Findings </a:t>
            </a:r>
            <a:endParaRPr kumimoji="1" lang="ja-JP" altLang="en-US" dirty="0"/>
          </a:p>
        </p:txBody>
      </p:sp>
      <p:sp>
        <p:nvSpPr>
          <p:cNvPr id="3" name="コンテンツ プレースホルダー 2"/>
          <p:cNvSpPr>
            <a:spLocks noGrp="1"/>
          </p:cNvSpPr>
          <p:nvPr>
            <p:ph idx="1"/>
          </p:nvPr>
        </p:nvSpPr>
        <p:spPr/>
        <p:txBody>
          <a:bodyPr/>
          <a:lstStyle/>
          <a:p>
            <a:r>
              <a:rPr kumimoji="1" lang="ja-JP" altLang="en-US" sz="2400" dirty="0" smtClean="0"/>
              <a:t>①</a:t>
            </a:r>
            <a:r>
              <a:rPr kumimoji="1" lang="en-US" altLang="ja-JP" sz="2400" dirty="0" smtClean="0"/>
              <a:t>Methodology is statistical analysis of general social survey. </a:t>
            </a:r>
          </a:p>
          <a:p>
            <a:r>
              <a:rPr kumimoji="1" lang="ja-JP" altLang="en-US" sz="2400" dirty="0" smtClean="0"/>
              <a:t>②</a:t>
            </a:r>
            <a:r>
              <a:rPr kumimoji="1" lang="en-US" altLang="ja-JP" sz="2400" dirty="0" smtClean="0"/>
              <a:t>Religious factors such as attendance, belief, and human support in </a:t>
            </a:r>
            <a:r>
              <a:rPr lang="en-US" altLang="ja-JP" sz="2400" dirty="0"/>
              <a:t>congregation generally have positive </a:t>
            </a:r>
            <a:r>
              <a:rPr kumimoji="1" lang="en-US" altLang="ja-JP" sz="2400" dirty="0" smtClean="0"/>
              <a:t>effect on subjective well-being.</a:t>
            </a:r>
          </a:p>
          <a:p>
            <a:r>
              <a:rPr kumimoji="1" lang="ja-JP" altLang="en-US" sz="2400" dirty="0" smtClean="0"/>
              <a:t>③</a:t>
            </a:r>
            <a:r>
              <a:rPr kumimoji="1" lang="en-US" altLang="ja-JP" sz="2400" dirty="0" smtClean="0"/>
              <a:t>Especially for elders, underclass, and African-American.</a:t>
            </a:r>
          </a:p>
          <a:p>
            <a:r>
              <a:rPr kumimoji="1" lang="ja-JP" altLang="en-US" sz="2400" dirty="0" smtClean="0"/>
              <a:t>④</a:t>
            </a:r>
            <a:r>
              <a:rPr kumimoji="1" lang="en-US" altLang="ja-JP" sz="2400" dirty="0" smtClean="0"/>
              <a:t>Coping effect for loss experience such as divorce/bereavement, illness, and unemployment.</a:t>
            </a:r>
          </a:p>
          <a:p>
            <a:r>
              <a:rPr kumimoji="1" lang="ja-JP" altLang="en-US" sz="2400" dirty="0" smtClean="0"/>
              <a:t>⑤</a:t>
            </a:r>
            <a:r>
              <a:rPr kumimoji="1" lang="en-US" altLang="ja-JP" sz="2400" dirty="0" smtClean="0"/>
              <a:t>Chinese religions such as Buddhist and Taoist ritual, fortune telling, and folk </a:t>
            </a:r>
            <a:r>
              <a:rPr lang="en-US" altLang="ja-JP" sz="2400" dirty="0" smtClean="0"/>
              <a:t>k</a:t>
            </a:r>
            <a:r>
              <a:rPr kumimoji="1" lang="en-US" altLang="ja-JP" sz="2400" dirty="0" smtClean="0"/>
              <a:t>armic dogma have negative effect, and Japanese religions have ambiguous one.  </a:t>
            </a:r>
            <a:endParaRPr kumimoji="1" lang="ja-JP" altLang="en-US" sz="2400" dirty="0"/>
          </a:p>
        </p:txBody>
      </p:sp>
      <p:sp>
        <p:nvSpPr>
          <p:cNvPr id="4" name="スライド番号プレースホルダー 3"/>
          <p:cNvSpPr>
            <a:spLocks noGrp="1"/>
          </p:cNvSpPr>
          <p:nvPr>
            <p:ph type="sldNum" sz="quarter" idx="10"/>
          </p:nvPr>
        </p:nvSpPr>
        <p:spPr/>
        <p:txBody>
          <a:bodyPr/>
          <a:lstStyle/>
          <a:p>
            <a:fld id="{C40BE268-F219-46F8-8269-9B05CB8BA94A}" type="slidenum">
              <a:rPr lang="en-US" altLang="ja-JP" smtClean="0"/>
              <a:pPr/>
              <a:t>6</a:t>
            </a:fld>
            <a:endParaRPr lang="en-US" altLang="ja-JP"/>
          </a:p>
        </p:txBody>
      </p:sp>
    </p:spTree>
    <p:extLst>
      <p:ext uri="{BB962C8B-B14F-4D97-AF65-F5344CB8AC3E}">
        <p14:creationId xmlns:p14="http://schemas.microsoft.com/office/powerpoint/2010/main" val="27505530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Japanese literatures</a:t>
            </a:r>
            <a:endParaRPr kumimoji="1" lang="ja-JP" altLang="en-US" dirty="0"/>
          </a:p>
        </p:txBody>
      </p:sp>
      <p:sp>
        <p:nvSpPr>
          <p:cNvPr id="3" name="コンテンツ プレースホルダー 2"/>
          <p:cNvSpPr>
            <a:spLocks noGrp="1"/>
          </p:cNvSpPr>
          <p:nvPr>
            <p:ph idx="1"/>
          </p:nvPr>
        </p:nvSpPr>
        <p:spPr>
          <a:xfrm>
            <a:off x="179388" y="927811"/>
            <a:ext cx="8785225" cy="4967287"/>
          </a:xfrm>
        </p:spPr>
        <p:txBody>
          <a:bodyPr/>
          <a:lstStyle/>
          <a:p>
            <a:r>
              <a:rPr kumimoji="1" lang="en-US" altLang="ja-JP" dirty="0" smtClean="0"/>
              <a:t>Kaneko</a:t>
            </a:r>
          </a:p>
          <a:p>
            <a:pPr lvl="1"/>
            <a:r>
              <a:rPr lang="en-US" altLang="ja-JP" dirty="0"/>
              <a:t>ISSP1998</a:t>
            </a:r>
            <a:r>
              <a:rPr lang="ja-JP" altLang="en-US" dirty="0" smtClean="0"/>
              <a:t>（</a:t>
            </a:r>
            <a:r>
              <a:rPr lang="en-US" altLang="ja-JP" dirty="0" smtClean="0"/>
              <a:t>Religion Ⅱ</a:t>
            </a:r>
            <a:r>
              <a:rPr lang="ja-JP" altLang="en-US" dirty="0" smtClean="0"/>
              <a:t>）</a:t>
            </a:r>
            <a:endParaRPr lang="en-US" altLang="ja-JP" dirty="0" smtClean="0"/>
          </a:p>
          <a:p>
            <a:pPr lvl="1"/>
            <a:r>
              <a:rPr kumimoji="1" lang="en-US" altLang="ja-JP" dirty="0" smtClean="0"/>
              <a:t>In US positive impact of marriage, class consciousness, religious attitude, and education (in this order) on happiness</a:t>
            </a:r>
          </a:p>
          <a:p>
            <a:pPr lvl="1"/>
            <a:r>
              <a:rPr lang="en-US" altLang="ja-JP" dirty="0" smtClean="0"/>
              <a:t>In Japan class consciousness, marriage, and sex in this order, and no impact by religious belief</a:t>
            </a:r>
          </a:p>
          <a:p>
            <a:r>
              <a:rPr kumimoji="1" lang="en-US" altLang="ja-JP" dirty="0" smtClean="0"/>
              <a:t>Kawabata</a:t>
            </a:r>
          </a:p>
          <a:p>
            <a:pPr lvl="1"/>
            <a:r>
              <a:rPr lang="en-US" altLang="ja-JP" dirty="0" smtClean="0"/>
              <a:t>ISSP2008</a:t>
            </a:r>
          </a:p>
          <a:p>
            <a:pPr lvl="1"/>
            <a:r>
              <a:rPr kumimoji="1" lang="en-US" altLang="ja-JP" dirty="0" smtClean="0"/>
              <a:t>Religion and happiness are correlated in almost countries</a:t>
            </a:r>
          </a:p>
          <a:p>
            <a:pPr lvl="1"/>
            <a:r>
              <a:rPr lang="en-US" altLang="ja-JP" dirty="0" smtClean="0"/>
              <a:t>In Japan no correlation, however, no unhappy person with religious belief. </a:t>
            </a:r>
            <a:endParaRPr kumimoji="1" lang="ja-JP" altLang="en-US" dirty="0"/>
          </a:p>
        </p:txBody>
      </p:sp>
      <p:sp>
        <p:nvSpPr>
          <p:cNvPr id="4" name="スライド番号プレースホルダー 3"/>
          <p:cNvSpPr>
            <a:spLocks noGrp="1"/>
          </p:cNvSpPr>
          <p:nvPr>
            <p:ph type="sldNum" sz="quarter" idx="10"/>
          </p:nvPr>
        </p:nvSpPr>
        <p:spPr/>
        <p:txBody>
          <a:bodyPr/>
          <a:lstStyle/>
          <a:p>
            <a:fld id="{C40BE268-F219-46F8-8269-9B05CB8BA94A}" type="slidenum">
              <a:rPr lang="en-US" altLang="ja-JP" smtClean="0"/>
              <a:pPr/>
              <a:t>7</a:t>
            </a:fld>
            <a:endParaRPr lang="en-US" altLang="ja-JP"/>
          </a:p>
        </p:txBody>
      </p:sp>
    </p:spTree>
    <p:extLst>
      <p:ext uri="{BB962C8B-B14F-4D97-AF65-F5344CB8AC3E}">
        <p14:creationId xmlns:p14="http://schemas.microsoft.com/office/powerpoint/2010/main" val="10267302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My research </a:t>
            </a:r>
            <a:endParaRPr kumimoji="1" lang="ja-JP" altLang="en-US" dirty="0"/>
          </a:p>
        </p:txBody>
      </p:sp>
      <p:sp>
        <p:nvSpPr>
          <p:cNvPr id="3" name="コンテンツ プレースホルダー 2"/>
          <p:cNvSpPr>
            <a:spLocks noGrp="1"/>
          </p:cNvSpPr>
          <p:nvPr>
            <p:ph idx="1"/>
          </p:nvPr>
        </p:nvSpPr>
        <p:spPr/>
        <p:txBody>
          <a:bodyPr/>
          <a:lstStyle/>
          <a:p>
            <a:r>
              <a:rPr lang="en-US" altLang="ja-JP" dirty="0" smtClean="0"/>
              <a:t>Data:</a:t>
            </a:r>
          </a:p>
          <a:p>
            <a:pPr lvl="1"/>
            <a:r>
              <a:rPr lang="en-US" altLang="ja-JP" dirty="0" smtClean="0"/>
              <a:t>Multiple random sampling survey in Japan by a research company</a:t>
            </a:r>
          </a:p>
          <a:p>
            <a:pPr lvl="1"/>
            <a:r>
              <a:rPr lang="en-US" altLang="ja-JP" dirty="0" smtClean="0"/>
              <a:t>Interviewed respondents are 1200 persons.</a:t>
            </a:r>
          </a:p>
          <a:p>
            <a:r>
              <a:rPr lang="en-US" altLang="ja-JP" dirty="0" smtClean="0"/>
              <a:t>Hypothesis:</a:t>
            </a:r>
            <a:endParaRPr lang="en-US" altLang="ja-JP" dirty="0"/>
          </a:p>
          <a:p>
            <a:pPr lvl="1"/>
            <a:r>
              <a:rPr lang="en-US" altLang="ja-JP" dirty="0" smtClean="0"/>
              <a:t>Religious belief and attitude should have a certain impact on subjective well-being in contemporary Japan. </a:t>
            </a:r>
          </a:p>
          <a:p>
            <a:r>
              <a:rPr lang="en-US" altLang="ja-JP" dirty="0" smtClean="0"/>
              <a:t>Question:</a:t>
            </a:r>
          </a:p>
          <a:p>
            <a:pPr lvl="1"/>
            <a:r>
              <a:rPr kumimoji="1" lang="en-US" altLang="ja-JP" dirty="0" smtClean="0"/>
              <a:t>Comparing other social factors, to what extent does religion have impact to happiness of Japanese?</a:t>
            </a:r>
          </a:p>
          <a:p>
            <a:endParaRPr lang="en-US" altLang="ja-JP" dirty="0"/>
          </a:p>
          <a:p>
            <a:endParaRPr kumimoji="1" lang="en-US" altLang="ja-JP" dirty="0" smtClean="0"/>
          </a:p>
          <a:p>
            <a:endParaRPr lang="en-US" altLang="ja-JP" dirty="0"/>
          </a:p>
        </p:txBody>
      </p:sp>
      <p:sp>
        <p:nvSpPr>
          <p:cNvPr id="4" name="スライド番号プレースホルダー 3"/>
          <p:cNvSpPr>
            <a:spLocks noGrp="1"/>
          </p:cNvSpPr>
          <p:nvPr>
            <p:ph type="sldNum" sz="quarter" idx="10"/>
          </p:nvPr>
        </p:nvSpPr>
        <p:spPr/>
        <p:txBody>
          <a:bodyPr/>
          <a:lstStyle/>
          <a:p>
            <a:fld id="{C40BE268-F219-46F8-8269-9B05CB8BA94A}" type="slidenum">
              <a:rPr lang="en-US" altLang="ja-JP" smtClean="0"/>
              <a:pPr/>
              <a:t>8</a:t>
            </a:fld>
            <a:endParaRPr lang="en-US" altLang="ja-JP"/>
          </a:p>
        </p:txBody>
      </p:sp>
    </p:spTree>
    <p:extLst>
      <p:ext uri="{BB962C8B-B14F-4D97-AF65-F5344CB8AC3E}">
        <p14:creationId xmlns:p14="http://schemas.microsoft.com/office/powerpoint/2010/main" val="4084230066"/>
      </p:ext>
    </p:extLst>
  </p:cSld>
  <p:clrMapOvr>
    <a:masterClrMapping/>
  </p:clrMapOvr>
</p:sld>
</file>

<file path=ppt/theme/theme1.xml><?xml version="1.0" encoding="utf-8"?>
<a:theme xmlns:a="http://schemas.openxmlformats.org/drawingml/2006/main" name="ppt3e">
  <a:themeElements>
    <a:clrScheme name="ppt3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pt3e">
      <a:majorFont>
        <a:latin typeface="Franklin Gothic Demi"/>
        <a:ea typeface="ＭＳ Ｐゴシック"/>
        <a:cs typeface=""/>
      </a:majorFont>
      <a:minorFont>
        <a:latin typeface="Franklin Gothic Demi"/>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defRPr>
        </a:defPPr>
      </a:lstStyle>
    </a:lnDef>
  </a:objectDefaults>
  <a:extraClrSchemeLst>
    <a:extraClrScheme>
      <a:clrScheme name="ppt3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pt3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pt3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pt3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pt3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pt3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pt3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pt3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pt3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pt3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pt3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pt3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
  <TotalTime>1145</TotalTime>
  <Words>2029</Words>
  <Application>Microsoft Office PowerPoint</Application>
  <PresentationFormat>On-screen Show (4:3)</PresentationFormat>
  <Paragraphs>510</Paragraphs>
  <Slides>20</Slides>
  <Notes>17</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ppt3e</vt:lpstr>
      <vt:lpstr>Religion and Wellbeing: Viewpoints and Perspectives of Recent Research in Japan  </vt:lpstr>
      <vt:lpstr>Outline </vt:lpstr>
      <vt:lpstr>National Average Happiness -WORLD HAPPINESS REPORT 2015-16</vt:lpstr>
      <vt:lpstr>Well-being and individual/social conditions</vt:lpstr>
      <vt:lpstr>Ruut Veenhoven’s “four qualities of life” and religions</vt:lpstr>
      <vt:lpstr>Review of papers on SSSR 2001-2015</vt:lpstr>
      <vt:lpstr>Findings </vt:lpstr>
      <vt:lpstr>Japanese literatures</vt:lpstr>
      <vt:lpstr>My research </vt:lpstr>
      <vt:lpstr>Descriptive Results: Happiness and Health</vt:lpstr>
      <vt:lpstr>Descriptive Results: sex, age, married or not, school career</vt:lpstr>
      <vt:lpstr>Descriptive Results: job</vt:lpstr>
      <vt:lpstr>Descriptive Results: annual household income                                              1 million yen is  US$ 8,881. </vt:lpstr>
      <vt:lpstr>Descriptive Results: Number of family members and Living city size</vt:lpstr>
      <vt:lpstr>PowerPoint Presentation</vt:lpstr>
      <vt:lpstr>PowerPoint Presentation</vt:lpstr>
      <vt:lpstr>PowerPoint Presentation</vt:lpstr>
      <vt:lpstr>Summary of analyses</vt:lpstr>
      <vt:lpstr>Future study</vt:lpstr>
      <vt:lpstr>References:</vt:lpstr>
    </vt:vector>
  </TitlesOfParts>
  <Company>総務部広報課</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 on definition and operation of University Identity</dc:title>
  <dc:creator>北海道大学</dc:creator>
  <cp:lastModifiedBy>Clara Huergo</cp:lastModifiedBy>
  <cp:revision>76</cp:revision>
  <cp:lastPrinted>2016-07-05T03:30:06Z</cp:lastPrinted>
  <dcterms:created xsi:type="dcterms:W3CDTF">2009-11-13T08:14:37Z</dcterms:created>
  <dcterms:modified xsi:type="dcterms:W3CDTF">2017-10-10T15:18:42Z</dcterms:modified>
</cp:coreProperties>
</file>