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534" r:id="rId2"/>
    <p:sldId id="586" r:id="rId3"/>
    <p:sldId id="589" r:id="rId4"/>
    <p:sldId id="583" r:id="rId5"/>
    <p:sldId id="581" r:id="rId6"/>
    <p:sldId id="591" r:id="rId7"/>
    <p:sldId id="582" r:id="rId8"/>
    <p:sldId id="592" r:id="rId9"/>
    <p:sldId id="593" r:id="rId10"/>
    <p:sldId id="597" r:id="rId11"/>
    <p:sldId id="59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30" autoAdjust="0"/>
  </p:normalViewPr>
  <p:slideViewPr>
    <p:cSldViewPr snapToGrid="0" snapToObjects="1">
      <p:cViewPr varScale="1">
        <p:scale>
          <a:sx n="68" d="100"/>
          <a:sy n="68" d="100"/>
        </p:scale>
        <p:origin x="-137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C4AE-A82F-8444-AF30-E7E6F7C8FCD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662B4-2028-9041-83BC-37F45A082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2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8FE9-8AFD-1A47-B579-59251049494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AA12B-7162-7947-972C-51930F28E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11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+mj-lt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1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6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A12B-7162-7947-972C-51930F28E1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F340-3E11-3844-A481-28B5E19B31C0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3C9B-9709-414F-9A87-0041348C197A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F52B-6E31-A648-984B-873874704C34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F8F8-E5A9-2B42-AA06-7F54052E749A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9BA3-9E29-A847-BBEA-DD3BF0A91DB5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2105-C191-E848-A237-5944AB7F5095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16F3-47E1-8546-BC9C-0AAECBA95E4A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E33A-B9E2-C146-AC9A-6723135F426A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C0F2-759E-C642-A0C9-401FC668F766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8DB-8489-404D-86B5-57F05560ECB1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1044-825D-514F-8D38-1267926DAEE4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3FF09AD8-0ADD-6440-8D74-6804202A5BF6}" type="datetime1">
              <a:rPr lang="en-US" smtClean="0">
                <a:solidFill>
                  <a:srgbClr val="DFDCB7"/>
                </a:solidFill>
                <a:latin typeface="Calibri"/>
              </a:rPr>
              <a:t>10/10/2017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/>
            <a:fld id="{9F2F5E10-5301-4EE6-90D2-A6C4A3F62BED}" type="slidenum">
              <a:rPr lang="en-US" smtClean="0">
                <a:latin typeface="Calibri"/>
              </a:rPr>
              <a:pPr defTabSz="914400"/>
              <a:t>‹#›</a:t>
            </a:fld>
            <a:endParaRPr lang="en-US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 smtClean="0"/>
              <a:t>Social Contact Variables and </a:t>
            </a:r>
            <a:br>
              <a:rPr lang="en-US" sz="4800" cap="none" dirty="0" smtClean="0"/>
            </a:br>
            <a:r>
              <a:rPr lang="en-US" sz="4800" cap="none" dirty="0" smtClean="0"/>
              <a:t>Religious Activity</a:t>
            </a:r>
            <a:r>
              <a:rPr lang="en-US" sz="4800" dirty="0" smtClean="0"/>
              <a:t>: </a:t>
            </a:r>
            <a:br>
              <a:rPr lang="en-US" sz="4800" dirty="0" smtClean="0"/>
            </a:br>
            <a:r>
              <a:rPr lang="en-US" sz="3600" cap="none" dirty="0" smtClean="0"/>
              <a:t>Blessed Happiness Survey </a:t>
            </a:r>
            <a:r>
              <a:rPr lang="en-US" sz="3600" dirty="0" smtClean="0"/>
              <a:t>2016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Lived Religion in East Asia</a:t>
            </a:r>
          </a:p>
          <a:p>
            <a:r>
              <a:rPr lang="en-US" sz="2100" dirty="0" smtClean="0"/>
              <a:t>Survey Research and the Study of Religion in East Asia</a:t>
            </a:r>
            <a:endParaRPr lang="en-US" sz="2100" dirty="0"/>
          </a:p>
          <a:p>
            <a:r>
              <a:rPr lang="en-US" sz="2100" dirty="0" smtClean="0"/>
              <a:t>Pew Research Center, October 11, 2017</a:t>
            </a:r>
          </a:p>
          <a:p>
            <a:endParaRPr lang="en-US" sz="2200" dirty="0" smtClean="0"/>
          </a:p>
          <a:p>
            <a:r>
              <a:rPr lang="en-US" sz="2200" dirty="0" smtClean="0"/>
              <a:t>Becky Yang Hsu</a:t>
            </a:r>
          </a:p>
          <a:p>
            <a:r>
              <a:rPr lang="en-US" sz="2200" dirty="0" smtClean="0"/>
              <a:t>Department of Sociology, Georgetown University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latin typeface="Calibri"/>
              </a:rPr>
              <a:pPr/>
              <a:t>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7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9"/>
    </mc:Choice>
    <mc:Fallback xmlns="">
      <p:transition xmlns:p14="http://schemas.microsoft.com/office/powerpoint/2010/main" spd="slow" advTm="188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(recap)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lvl="0" indent="-514350">
              <a:buFont typeface="+mj-lt"/>
              <a:buAutoNum type="arabicPeriod"/>
            </a:pPr>
            <a:r>
              <a:rPr lang="en-US" sz="3200" dirty="0"/>
              <a:t>Behavioral questions </a:t>
            </a:r>
            <a:r>
              <a:rPr lang="en-US" sz="3200" dirty="0" smtClean="0"/>
              <a:t>can </a:t>
            </a:r>
            <a:r>
              <a:rPr lang="en-US" sz="3200" dirty="0"/>
              <a:t>tap into what people do to make sense of and organize important parts of their lives.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sz="3200" dirty="0"/>
              <a:t>Filial piety and family lineage activities have traditionally been very important to notions about life, death, the supernatural, and the afterlife in China.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10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0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2"/>
    </mc:Choice>
    <mc:Fallback xmlns="">
      <p:transition xmlns:p14="http://schemas.microsoft.com/office/powerpoint/2010/main" spd="slow" advTm="438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To understand how people in China deal with life, death, the supernatural, and the afterlife, it is necessary to ask questions about behavior, social contact, and family lineage activities.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6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0"/>
    </mc:Choice>
    <mc:Fallback xmlns="">
      <p:transition xmlns:p14="http://schemas.microsoft.com/office/powerpoint/2010/main" spd="slow" advTm="150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To understand how people in China deal with life, death, the supernatural, and the afterlife, it is necessary to ask questions about behavior, social contact, and family lineage activities.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9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6"/>
    </mc:Choice>
    <mc:Fallback xmlns="">
      <p:transition xmlns:p14="http://schemas.microsoft.com/office/powerpoint/2010/main" spd="slow" advTm="167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lvl="0" indent="-514350">
              <a:buFont typeface="+mj-lt"/>
              <a:buAutoNum type="arabicPeriod"/>
            </a:pPr>
            <a:r>
              <a:rPr lang="en-US" sz="3200" dirty="0"/>
              <a:t>Behavioral questions can tap into what people do to make sense of and organize important parts of their lives.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sz="3200" dirty="0"/>
              <a:t>Filial piety and family lineage activities have traditionally been very important to </a:t>
            </a:r>
            <a:r>
              <a:rPr lang="en-US" sz="3200" dirty="0" smtClean="0"/>
              <a:t>notions </a:t>
            </a:r>
            <a:r>
              <a:rPr lang="en-US" sz="3200" dirty="0"/>
              <a:t>about life, death, the supernatural, and the afterlife in China.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5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0"/>
    </mc:Choice>
    <mc:Fallback xmlns="">
      <p:transition xmlns:p14="http://schemas.microsoft.com/office/powerpoint/2010/main" spd="slow" advTm="237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Backdrop: Happiness in China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Ethnographic project (3 years), team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New questionnaire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Social contact, money, family lineage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Nationally representative survey</a:t>
            </a:r>
          </a:p>
          <a:p>
            <a:pPr marL="868680" lvl="1" indent="-457200"/>
            <a:r>
              <a:rPr lang="en-US" dirty="0" smtClean="0"/>
              <a:t>n = 2,561</a:t>
            </a:r>
          </a:p>
          <a:p>
            <a:pPr marL="868680" lvl="1" indent="-457200"/>
            <a:r>
              <a:rPr lang="en-US" dirty="0"/>
              <a:t>C</a:t>
            </a:r>
            <a:r>
              <a:rPr lang="en-US" dirty="0" smtClean="0"/>
              <a:t>ompleted February 2016 by Horizon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Content Placeholder 2" descr="fu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87" b="-2788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4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5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76"/>
    </mc:Choice>
    <mc:Fallback xmlns="">
      <p:transition xmlns:p14="http://schemas.microsoft.com/office/powerpoint/2010/main" spd="slow" advTm="1505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S1. Who did you have dinner with last night? </a:t>
            </a:r>
            <a:endParaRPr lang="en-US" dirty="0" smtClean="0"/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Romantic partner</a:t>
            </a:r>
          </a:p>
          <a:p>
            <a:r>
              <a:rPr lang="en-US" dirty="0" smtClean="0"/>
              <a:t>Co-worker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Business partners/clients</a:t>
            </a:r>
          </a:p>
          <a:p>
            <a:r>
              <a:rPr lang="en-US" dirty="0" smtClean="0"/>
              <a:t>Alone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S1. </a:t>
            </a:r>
            <a:r>
              <a:rPr lang="zh-CN" altLang="en-US" dirty="0"/>
              <a:t>请问您昨天是和谁一起吃的晚饭？</a:t>
            </a:r>
            <a:r>
              <a:rPr lang="en-US" dirty="0"/>
              <a:t> </a:t>
            </a:r>
            <a:endParaRPr lang="en-US" dirty="0" smtClean="0"/>
          </a:p>
          <a:p>
            <a:r>
              <a:rPr lang="zh-CN" altLang="en-US" dirty="0" smtClean="0"/>
              <a:t>家人</a:t>
            </a:r>
            <a:endParaRPr lang="en-US" altLang="zh-CN" dirty="0"/>
          </a:p>
          <a:p>
            <a:r>
              <a:rPr lang="zh-CN" altLang="en-US" dirty="0" smtClean="0"/>
              <a:t>恋人</a:t>
            </a:r>
            <a:r>
              <a:rPr lang="en-US" dirty="0" smtClean="0"/>
              <a:t>  </a:t>
            </a:r>
          </a:p>
          <a:p>
            <a:r>
              <a:rPr lang="zh-CN" altLang="en-US" dirty="0"/>
              <a:t>同事</a:t>
            </a:r>
            <a:r>
              <a:rPr lang="en-US" dirty="0"/>
              <a:t> </a:t>
            </a:r>
            <a:endParaRPr lang="en-US" dirty="0" smtClean="0"/>
          </a:p>
          <a:p>
            <a:r>
              <a:rPr lang="zh-CN" altLang="en-US" dirty="0" smtClean="0"/>
              <a:t>朋友</a:t>
            </a:r>
            <a:endParaRPr lang="en-US" altLang="zh-CN" dirty="0" smtClean="0"/>
          </a:p>
          <a:p>
            <a:r>
              <a:rPr lang="zh-CN" altLang="en-US" dirty="0"/>
              <a:t>应酬（和工作伙伴</a:t>
            </a:r>
            <a:r>
              <a:rPr lang="en-US" dirty="0"/>
              <a:t>/</a:t>
            </a:r>
            <a:r>
              <a:rPr lang="zh-CN" altLang="en-US" dirty="0"/>
              <a:t>客户等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自己一个人</a:t>
            </a: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5"/>
    </mc:Choice>
    <mc:Fallback xmlns="">
      <p:transition xmlns:p14="http://schemas.microsoft.com/office/powerpoint/2010/main" spd="slow" advTm="484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S5. Who are you living with?</a:t>
            </a:r>
          </a:p>
          <a:p>
            <a:r>
              <a:rPr lang="en-US" dirty="0" smtClean="0"/>
              <a:t>S6. Who did you send the most </a:t>
            </a:r>
            <a:r>
              <a:rPr lang="en-US" dirty="0" err="1" smtClean="0"/>
              <a:t>WeChat</a:t>
            </a:r>
            <a:r>
              <a:rPr lang="en-US" dirty="0" smtClean="0"/>
              <a:t> messages to in the past 24 hours?</a:t>
            </a:r>
          </a:p>
          <a:p>
            <a:r>
              <a:rPr lang="en-US" dirty="0" smtClean="0"/>
              <a:t>S8. Who did you see in person yesterday?</a:t>
            </a:r>
          </a:p>
          <a:p>
            <a:r>
              <a:rPr lang="en-US" dirty="0" smtClean="0"/>
              <a:t>S9. Who did you have contact with yesterday?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S5.</a:t>
            </a:r>
            <a:r>
              <a:rPr lang="zh-CN" altLang="en-US" dirty="0"/>
              <a:t>都有谁跟您同住？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S6.</a:t>
            </a:r>
            <a:r>
              <a:rPr lang="zh-CN" altLang="en-US" dirty="0"/>
              <a:t>在过去的</a:t>
            </a:r>
            <a:r>
              <a:rPr lang="en-US" dirty="0"/>
              <a:t>24</a:t>
            </a:r>
            <a:r>
              <a:rPr lang="zh-CN" altLang="en-US" dirty="0"/>
              <a:t>小时里，您给谁发微信最多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dirty="0" smtClean="0"/>
              <a:t>S8.</a:t>
            </a:r>
            <a:r>
              <a:rPr lang="zh-CN" altLang="en-US" dirty="0"/>
              <a:t>请您回想下昨天，您昨天跟谁见了面？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S9.</a:t>
            </a:r>
            <a:r>
              <a:rPr lang="zh-CN" altLang="en-US" dirty="0"/>
              <a:t>请您回忆一下昨天跟谁进行了交流和沟通？</a:t>
            </a:r>
            <a:r>
              <a:rPr lang="en-US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6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5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56"/>
    </mc:Choice>
    <mc:Fallback xmlns="">
      <p:transition xmlns:p14="http://schemas.microsoft.com/office/powerpoint/2010/main" spd="slow" advTm="1668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N4. Who did you give money to last month? </a:t>
            </a:r>
            <a:r>
              <a:rPr lang="en-US" dirty="0"/>
              <a:t>“Giving money” means you give someone money as a gift or red envelope, excluding business money transfer or loaning money to someone. </a:t>
            </a:r>
            <a:endParaRPr lang="en-US" dirty="0" smtClean="0"/>
          </a:p>
          <a:p>
            <a:r>
              <a:rPr lang="en-US" dirty="0" smtClean="0"/>
              <a:t>N5. Who did you give money to most recently?</a:t>
            </a:r>
          </a:p>
          <a:p>
            <a:r>
              <a:rPr lang="en-US" dirty="0" smtClean="0"/>
              <a:t>N6. How much money did you give last time?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N4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zh-CN" altLang="en-US" dirty="0" smtClean="0"/>
              <a:t>请您回忆下</a:t>
            </a:r>
            <a:r>
              <a:rPr lang="zh-CN" altLang="en-US" dirty="0"/>
              <a:t>，您</a:t>
            </a:r>
            <a:r>
              <a:rPr lang="zh-CN" altLang="en-US" u="sng" dirty="0"/>
              <a:t>上个月</a:t>
            </a:r>
            <a:r>
              <a:rPr lang="zh-CN" altLang="en-US" dirty="0"/>
              <a:t>给过谁钱？这里所说的给钱是指赠予、发红包等，</a:t>
            </a:r>
            <a:r>
              <a:rPr lang="zh-CN" altLang="en-US" dirty="0" smtClean="0"/>
              <a:t>不包括商业往来或借钱</a:t>
            </a:r>
            <a:r>
              <a:rPr lang="zh-CN" altLang="en-US" dirty="0"/>
              <a:t>的情况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dirty="0"/>
              <a:t>N5</a:t>
            </a:r>
            <a:r>
              <a:rPr lang="en-US" dirty="0" smtClean="0"/>
              <a:t>.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请您再回忆下</a:t>
            </a:r>
            <a:r>
              <a:rPr lang="zh-CN" altLang="en-US" dirty="0"/>
              <a:t>，您</a:t>
            </a:r>
            <a:r>
              <a:rPr lang="zh-CN" altLang="en-US" u="sng" dirty="0"/>
              <a:t>最近一次</a:t>
            </a:r>
            <a:r>
              <a:rPr lang="zh-CN" altLang="en-US" dirty="0"/>
              <a:t>给钱是给谁？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/>
              <a:t>N6</a:t>
            </a:r>
            <a:r>
              <a:rPr lang="en-US" dirty="0" smtClean="0"/>
              <a:t>.</a:t>
            </a:r>
            <a:r>
              <a:rPr lang="en-US" altLang="zh-CN" dirty="0" smtClean="0"/>
              <a:t> </a:t>
            </a:r>
            <a:r>
              <a:rPr lang="zh-CN" altLang="en-US" dirty="0" smtClean="0"/>
              <a:t>您上次给了多少钱</a:t>
            </a:r>
            <a:r>
              <a:rPr lang="zh-CN" altLang="en-US" dirty="0"/>
              <a:t>？</a:t>
            </a:r>
            <a:r>
              <a:rPr lang="en-US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4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93"/>
    </mc:Choice>
    <mc:Fallback xmlns="">
      <p:transition xmlns:p14="http://schemas.microsoft.com/office/powerpoint/2010/main" spd="slow" advTm="423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Lineage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K1. On what occasions did you worship the ancestors in the past year, including burning spirit money, offering food, alcohol, and fruit, burning incense, or pray?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Tomb Sweeping Day</a:t>
            </a:r>
          </a:p>
          <a:p>
            <a:r>
              <a:rPr lang="en-US" dirty="0" smtClean="0"/>
              <a:t>Mid lunar July</a:t>
            </a:r>
          </a:p>
          <a:p>
            <a:r>
              <a:rPr lang="en-US" dirty="0" smtClean="0"/>
              <a:t>Winter Solstice</a:t>
            </a:r>
          </a:p>
          <a:p>
            <a:r>
              <a:rPr lang="en-US" dirty="0" smtClean="0"/>
              <a:t>New Year</a:t>
            </a:r>
          </a:p>
          <a:p>
            <a:r>
              <a:rPr lang="en-US" dirty="0" smtClean="0"/>
              <a:t>Chinese New Year’s Eve</a:t>
            </a:r>
          </a:p>
          <a:p>
            <a:r>
              <a:rPr lang="en-US" dirty="0" smtClean="0"/>
              <a:t>Death anniversaries</a:t>
            </a:r>
          </a:p>
          <a:p>
            <a:r>
              <a:rPr lang="en-US" dirty="0" smtClean="0"/>
              <a:t>First day of a lunar month</a:t>
            </a:r>
          </a:p>
          <a:p>
            <a:r>
              <a:rPr lang="en-US" dirty="0" smtClean="0"/>
              <a:t>Once a month</a:t>
            </a:r>
          </a:p>
          <a:p>
            <a:r>
              <a:rPr lang="en-US" dirty="0" smtClean="0"/>
              <a:t>Dragon Boat Festival</a:t>
            </a:r>
          </a:p>
          <a:p>
            <a:r>
              <a:rPr lang="en-US" dirty="0" smtClean="0"/>
              <a:t>Moon Festival</a:t>
            </a:r>
          </a:p>
          <a:p>
            <a:r>
              <a:rPr lang="en-US" dirty="0" smtClean="0"/>
              <a:t>Double Ninth Festival</a:t>
            </a:r>
          </a:p>
          <a:p>
            <a:r>
              <a:rPr lang="en-US" dirty="0" smtClean="0"/>
              <a:t>Other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8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0"/>
    </mc:Choice>
    <mc:Fallback xmlns="">
      <p:transition xmlns:p14="http://schemas.microsoft.com/office/powerpoint/2010/main" spd="slow" advTm="444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Lineage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K6. How many times did you go tomb sweeping last year</a:t>
            </a:r>
            <a:r>
              <a:rPr lang="is-I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including burning spirit money, serving alcohol, food and fruits to the dead, burning incense and </a:t>
            </a:r>
            <a:r>
              <a:rPr lang="en-US" dirty="0" smtClean="0"/>
              <a:t>prayer</a:t>
            </a:r>
            <a:r>
              <a:rPr lang="is-IS" dirty="0" smtClean="0"/>
              <a:t>?</a:t>
            </a:r>
          </a:p>
          <a:p>
            <a:r>
              <a:rPr lang="is-IS" dirty="0" smtClean="0"/>
              <a:t>K7. When you went to visit graves during the last year, did you do so with your family?</a:t>
            </a:r>
          </a:p>
          <a:p>
            <a:r>
              <a:rPr lang="is-IS" dirty="0" smtClean="0"/>
              <a:t>K8. When you went tomb sweeping, did you go back to your hometown?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K6. </a:t>
            </a:r>
            <a:r>
              <a:rPr lang="zh-CN" altLang="en-US" dirty="0"/>
              <a:t>请回想一下，去年您去上坟了几次？烧纸钱、祭酒饭水果、上香或祷告都算。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K7</a:t>
            </a:r>
            <a:r>
              <a:rPr lang="en-US" dirty="0"/>
              <a:t>. </a:t>
            </a:r>
            <a:r>
              <a:rPr lang="zh-CN" altLang="en-US" dirty="0"/>
              <a:t>您去年上坟是和家人一同去的吗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dirty="0"/>
              <a:t>K8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zh-CN" altLang="en-US" dirty="0" smtClean="0"/>
              <a:t>您</a:t>
            </a:r>
            <a:r>
              <a:rPr lang="zh-CN" altLang="en-US" dirty="0"/>
              <a:t>去年上坟是回老家吗？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FDCB7"/>
                </a:solidFill>
                <a:latin typeface="Calibri"/>
              </a:rPr>
              <a:t>Becky Hsu / Blessed Happiness Survey 2016</a:t>
            </a:r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latin typeface="Calibri"/>
              </a:rPr>
              <a:pPr/>
              <a:t>9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5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4"/>
    </mc:Choice>
    <mc:Fallback xmlns="">
      <p:transition xmlns:p14="http://schemas.microsoft.com/office/powerpoint/2010/main" spd="slow" advTm="3554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3131</TotalTime>
  <Words>871</Words>
  <Application>Microsoft Office PowerPoint</Application>
  <PresentationFormat>On-screen Show (4:3)</PresentationFormat>
  <Paragraphs>109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Social Contact Variables and  Religious Activity:  Blessed Happiness Survey 2016</vt:lpstr>
      <vt:lpstr>Core Message</vt:lpstr>
      <vt:lpstr>Argument</vt:lpstr>
      <vt:lpstr>Backdrop: Happiness in China</vt:lpstr>
      <vt:lpstr>Social Contact</vt:lpstr>
      <vt:lpstr>Social Contact</vt:lpstr>
      <vt:lpstr>Money</vt:lpstr>
      <vt:lpstr>Family Lineage</vt:lpstr>
      <vt:lpstr>Family Lineage</vt:lpstr>
      <vt:lpstr>Argument (recap)</vt:lpstr>
      <vt:lpstr>Core Message</vt:lpstr>
    </vt:vector>
  </TitlesOfParts>
  <Company>Georgetown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Hsu</dc:creator>
  <cp:lastModifiedBy>Clara Huergo</cp:lastModifiedBy>
  <cp:revision>218</cp:revision>
  <cp:lastPrinted>2017-10-05T19:14:53Z</cp:lastPrinted>
  <dcterms:created xsi:type="dcterms:W3CDTF">2017-02-28T16:34:29Z</dcterms:created>
  <dcterms:modified xsi:type="dcterms:W3CDTF">2017-10-10T14:51:39Z</dcterms:modified>
</cp:coreProperties>
</file>