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6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5" r:id="rId2"/>
    <p:sldId id="262" r:id="rId3"/>
    <p:sldId id="296" r:id="rId4"/>
    <p:sldId id="268" r:id="rId5"/>
    <p:sldId id="297" r:id="rId6"/>
    <p:sldId id="309" r:id="rId7"/>
    <p:sldId id="308" r:id="rId8"/>
    <p:sldId id="260" r:id="rId9"/>
    <p:sldId id="269" r:id="rId10"/>
    <p:sldId id="270" r:id="rId11"/>
    <p:sldId id="272" r:id="rId12"/>
    <p:sldId id="271" r:id="rId13"/>
    <p:sldId id="310" r:id="rId14"/>
    <p:sldId id="298" r:id="rId15"/>
    <p:sldId id="275" r:id="rId16"/>
    <p:sldId id="274" r:id="rId17"/>
    <p:sldId id="273" r:id="rId18"/>
    <p:sldId id="299" r:id="rId19"/>
    <p:sldId id="291" r:id="rId20"/>
    <p:sldId id="292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3885" autoAdjust="0"/>
  </p:normalViewPr>
  <p:slideViewPr>
    <p:cSldViewPr snapToGrid="0">
      <p:cViewPr varScale="1">
        <p:scale>
          <a:sx n="109" d="100"/>
          <a:sy n="109" d="100"/>
        </p:scale>
        <p:origin x="6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30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53685;&#54633;%20&#47928;&#49436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&#53685;&#54633;%20&#47928;&#49436;1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istrator\Dropbox\JIBUM\RELIGIOUS%20SERVICE%20ATTENDANCE\921%20&#48156;&#54364;_&#54840;&#51452;\&#54620;&#44397;&#44284;%20&#54840;&#51452;%20&#48708;&#44368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istrator\Dropbox\JIBUM\RELIGIOUS%20SERVICE%20ATTENDANCE\&#48516;&#49437;&#44208;&#44284;%2092020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SORI\921%20&#48156;&#54364;_&#54840;&#51452;\&#48156;&#54364;%20&#54620;&#44397;&#51333;&#44368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rik\Dropbox\JIBUM\RELIGIOUS%20SERVICE%20ATTENDANCE\&#48516;&#49437;&#44208;&#44284;%209172017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rik\Dropbox\JIBUM\RELIGIOUS%20SERVICE%20ATTENDANCE\&#48516;&#49437;&#44208;&#44284;%209172017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rik\Dropbox\JIBUM\RELIGIOUS%20SERVICE%20ATTENDANCE\&#48516;&#49437;&#44208;&#44284;%209172017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istrator\Dropbox\JIBUM\&#50892;&#49905;&#53556;%20PEW\OLD\pew%2010082017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2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2600" dirty="0"/>
              <a:t>% of Religious</a:t>
            </a:r>
            <a:r>
              <a:rPr lang="en-US" altLang="ko-KR" sz="2600" baseline="0" dirty="0"/>
              <a:t> groups by Four East Asian Countries, </a:t>
            </a:r>
          </a:p>
          <a:p>
            <a:pPr>
              <a:defRPr/>
            </a:pPr>
            <a:r>
              <a:rPr lang="en-US" altLang="ko-KR" sz="2600" baseline="0" dirty="0"/>
              <a:t>2012 EASS</a:t>
            </a:r>
            <a:endParaRPr lang="ko-KR" altLang="en-US" sz="2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Sheet1!$B$23</c:f>
              <c:strCache>
                <c:ptCount val="1"/>
                <c:pt idx="0">
                  <c:v>Buddhist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Sheet1!$C$22:$F$22</c:f>
              <c:strCache>
                <c:ptCount val="4"/>
                <c:pt idx="0">
                  <c:v>China</c:v>
                </c:pt>
                <c:pt idx="1">
                  <c:v>Japan</c:v>
                </c:pt>
                <c:pt idx="2">
                  <c:v>South Korea</c:v>
                </c:pt>
                <c:pt idx="3">
                  <c:v>Taiwan</c:v>
                </c:pt>
              </c:strCache>
            </c:strRef>
          </c:cat>
          <c:val>
            <c:numRef>
              <c:f>Sheet1!$C$23:$F$23</c:f>
              <c:numCache>
                <c:formatCode>0.0</c:formatCode>
                <c:ptCount val="4"/>
                <c:pt idx="0">
                  <c:v>5.5335968379446641</c:v>
                </c:pt>
                <c:pt idx="1">
                  <c:v>22.14132762312634</c:v>
                </c:pt>
                <c:pt idx="2">
                  <c:v>29.584527220630374</c:v>
                </c:pt>
                <c:pt idx="3">
                  <c:v>20.524835988753516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D1F-4772-A112-5971BBC0D42F}"/>
            </c:ext>
          </c:extLst>
        </c:ser>
        <c:ser>
          <c:idx val="1"/>
          <c:order val="1"/>
          <c:tx>
            <c:strRef>
              <c:f>Sheet1!$B$24</c:f>
              <c:strCache>
                <c:ptCount val="1"/>
                <c:pt idx="0">
                  <c:v>Protestant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Sheet1!$C$22:$F$22</c:f>
              <c:strCache>
                <c:ptCount val="4"/>
                <c:pt idx="0">
                  <c:v>China</c:v>
                </c:pt>
                <c:pt idx="1">
                  <c:v>Japan</c:v>
                </c:pt>
                <c:pt idx="2">
                  <c:v>South Korea</c:v>
                </c:pt>
                <c:pt idx="3">
                  <c:v>Taiwan</c:v>
                </c:pt>
              </c:strCache>
            </c:strRef>
          </c:cat>
          <c:val>
            <c:numRef>
              <c:f>Sheet1!$C$24:$F$24</c:f>
              <c:numCache>
                <c:formatCode>0.0</c:formatCode>
                <c:ptCount val="4"/>
                <c:pt idx="0">
                  <c:v>2.0450249183708542</c:v>
                </c:pt>
                <c:pt idx="1">
                  <c:v>0.1284796573875803</c:v>
                </c:pt>
                <c:pt idx="2">
                  <c:v>20.272206303724928</c:v>
                </c:pt>
                <c:pt idx="3">
                  <c:v>3.7019681349578253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D1F-4772-A112-5971BBC0D42F}"/>
            </c:ext>
          </c:extLst>
        </c:ser>
        <c:ser>
          <c:idx val="2"/>
          <c:order val="2"/>
          <c:tx>
            <c:strRef>
              <c:f>Sheet1!$B$25</c:f>
              <c:strCache>
                <c:ptCount val="1"/>
                <c:pt idx="0">
                  <c:v>Catholic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683761582522314E-3"/>
                  <c:y val="-2.8404897272682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DF9-4D22-BFF7-1082E400A265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3.8549503441497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DF9-4D22-BFF7-1082E400A265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1.8260291103867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DF9-4D22-BFF7-1082E400A26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Sheet1!$C$22:$F$22</c:f>
              <c:strCache>
                <c:ptCount val="4"/>
                <c:pt idx="0">
                  <c:v>China</c:v>
                </c:pt>
                <c:pt idx="1">
                  <c:v>Japan</c:v>
                </c:pt>
                <c:pt idx="2">
                  <c:v>South Korea</c:v>
                </c:pt>
                <c:pt idx="3">
                  <c:v>Taiwan</c:v>
                </c:pt>
              </c:strCache>
            </c:strRef>
          </c:cat>
          <c:val>
            <c:numRef>
              <c:f>Sheet1!$C$25:$F$25</c:f>
              <c:numCache>
                <c:formatCode>0.0</c:formatCode>
                <c:ptCount val="4"/>
                <c:pt idx="0">
                  <c:v>0.20622100017185083</c:v>
                </c:pt>
                <c:pt idx="1">
                  <c:v>0.17130620985010706</c:v>
                </c:pt>
                <c:pt idx="2">
                  <c:v>9.0257879656160451</c:v>
                </c:pt>
                <c:pt idx="3">
                  <c:v>0.98406747891283974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D1F-4772-A112-5971BBC0D42F}"/>
            </c:ext>
          </c:extLst>
        </c:ser>
        <c:ser>
          <c:idx val="3"/>
          <c:order val="3"/>
          <c:tx>
            <c:strRef>
              <c:f>Sheet1!$B$26</c:f>
              <c:strCache>
                <c:ptCount val="1"/>
                <c:pt idx="0">
                  <c:v>No religion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Sheet1!$C$22:$F$22</c:f>
              <c:strCache>
                <c:ptCount val="4"/>
                <c:pt idx="0">
                  <c:v>China</c:v>
                </c:pt>
                <c:pt idx="1">
                  <c:v>Japan</c:v>
                </c:pt>
                <c:pt idx="2">
                  <c:v>South Korea</c:v>
                </c:pt>
                <c:pt idx="3">
                  <c:v>Taiwan</c:v>
                </c:pt>
              </c:strCache>
            </c:strRef>
          </c:cat>
          <c:val>
            <c:numRef>
              <c:f>Sheet1!$C$26:$F$26</c:f>
              <c:numCache>
                <c:formatCode>0.0</c:formatCode>
                <c:ptCount val="4"/>
                <c:pt idx="0">
                  <c:v>85.616085238013412</c:v>
                </c:pt>
                <c:pt idx="1">
                  <c:v>65.096359743040694</c:v>
                </c:pt>
                <c:pt idx="2">
                  <c:v>40.042979942693407</c:v>
                </c:pt>
                <c:pt idx="3">
                  <c:v>19.072164948453608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D1F-4772-A112-5971BBC0D42F}"/>
            </c:ext>
          </c:extLst>
        </c:ser>
        <c:ser>
          <c:idx val="4"/>
          <c:order val="4"/>
          <c:tx>
            <c:strRef>
              <c:f>Sheet1!$B$27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Sheet1!$C$22:$F$22</c:f>
              <c:strCache>
                <c:ptCount val="4"/>
                <c:pt idx="0">
                  <c:v>China</c:v>
                </c:pt>
                <c:pt idx="1">
                  <c:v>Japan</c:v>
                </c:pt>
                <c:pt idx="2">
                  <c:v>South Korea</c:v>
                </c:pt>
                <c:pt idx="3">
                  <c:v>Taiwan</c:v>
                </c:pt>
              </c:strCache>
            </c:strRef>
          </c:cat>
          <c:val>
            <c:numRef>
              <c:f>Sheet1!$C$27:$F$27</c:f>
              <c:numCache>
                <c:formatCode>0.0</c:formatCode>
                <c:ptCount val="4"/>
                <c:pt idx="0">
                  <c:v>6.5647018388039182</c:v>
                </c:pt>
                <c:pt idx="1">
                  <c:v>6.9379014989293362</c:v>
                </c:pt>
                <c:pt idx="2">
                  <c:v>1.0744985673352434</c:v>
                </c:pt>
                <c:pt idx="3">
                  <c:v>55.529522024367381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D1F-4772-A112-5971BBC0D42F}"/>
            </c:ext>
          </c:extLst>
        </c:ser>
        <c:ser>
          <c:idx val="5"/>
          <c:order val="5"/>
          <c:tx>
            <c:strRef>
              <c:f>Sheet1!$B$28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DF9-4D22-BFF7-1082E400A26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Sheet1!$C$22:$F$22</c:f>
              <c:strCache>
                <c:ptCount val="4"/>
                <c:pt idx="0">
                  <c:v>China</c:v>
                </c:pt>
                <c:pt idx="1">
                  <c:v>Japan</c:v>
                </c:pt>
                <c:pt idx="2">
                  <c:v>South Korea</c:v>
                </c:pt>
                <c:pt idx="3">
                  <c:v>Taiwan</c:v>
                </c:pt>
              </c:strCache>
            </c:strRef>
          </c:cat>
          <c:val>
            <c:numRef>
              <c:f>Sheet1!$C$28:$F$28</c:f>
              <c:numCache>
                <c:formatCode>0.0</c:formatCode>
                <c:ptCount val="4"/>
                <c:pt idx="0">
                  <c:v>3.4370166695308471E-2</c:v>
                </c:pt>
                <c:pt idx="1">
                  <c:v>5.5246252676659529</c:v>
                </c:pt>
                <c:pt idx="2">
                  <c:v>0</c:v>
                </c:pt>
                <c:pt idx="3">
                  <c:v>0.18744142455482662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D1F-4772-A112-5971BBC0D4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82792256"/>
        <c:axId val="1582795520"/>
      </c:barChart>
      <c:catAx>
        <c:axId val="158279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2795520"/>
        <c:crosses val="autoZero"/>
        <c:auto val="1"/>
        <c:lblAlgn val="ctr"/>
        <c:lblOffset val="100"/>
        <c:noMultiLvlLbl val="0"/>
      </c:catAx>
      <c:valAx>
        <c:axId val="158279552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279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Attendance</c:v>
                </c:pt>
              </c:strCache>
            </c:strRef>
          </c:tx>
          <c:spPr>
            <a:solidFill>
              <a:srgbClr val="FFFF00"/>
            </a:solidFill>
            <a:ln w="50800">
              <a:solidFill>
                <a:srgbClr val="00B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Sheet1!$B$1:$E$2</c:f>
              <c:multiLvlStrCache>
                <c:ptCount val="4"/>
                <c:lvl>
                  <c:pt idx="0">
                    <c:v>Protestant</c:v>
                  </c:pt>
                  <c:pt idx="1">
                    <c:v>Catholic</c:v>
                  </c:pt>
                  <c:pt idx="2">
                    <c:v>Protestant</c:v>
                  </c:pt>
                  <c:pt idx="3">
                    <c:v>Catholic</c:v>
                  </c:pt>
                </c:lvl>
                <c:lvl>
                  <c:pt idx="0">
                    <c:v>US</c:v>
                  </c:pt>
                  <c:pt idx="2">
                    <c:v>KOREA</c:v>
                  </c:pt>
                </c:lvl>
              </c:multiLvlStrCache>
            </c:multiLvlStrRef>
          </c:cat>
          <c:val>
            <c:numRef>
              <c:f>Sheet1!$B$3:$E$3</c:f>
              <c:numCache>
                <c:formatCode>0.0</c:formatCode>
                <c:ptCount val="4"/>
                <c:pt idx="0">
                  <c:v>35.700000000000003</c:v>
                </c:pt>
                <c:pt idx="1">
                  <c:v>23.4</c:v>
                </c:pt>
                <c:pt idx="2">
                  <c:v>67.400000000000006</c:v>
                </c:pt>
                <c:pt idx="3">
                  <c:v>43.2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81-4E65-B5FC-7BE5491E23EE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Strength</c:v>
                </c:pt>
              </c:strCache>
            </c:strRef>
          </c:tx>
          <c:spPr>
            <a:solidFill>
              <a:srgbClr val="FF0000"/>
            </a:solidFill>
            <a:ln w="50800">
              <a:solidFill>
                <a:srgbClr val="0070C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Sheet1!$B$1:$E$2</c:f>
              <c:multiLvlStrCache>
                <c:ptCount val="4"/>
                <c:lvl>
                  <c:pt idx="0">
                    <c:v>Protestant</c:v>
                  </c:pt>
                  <c:pt idx="1">
                    <c:v>Catholic</c:v>
                  </c:pt>
                  <c:pt idx="2">
                    <c:v>Protestant</c:v>
                  </c:pt>
                  <c:pt idx="3">
                    <c:v>Catholic</c:v>
                  </c:pt>
                </c:lvl>
                <c:lvl>
                  <c:pt idx="0">
                    <c:v>US</c:v>
                  </c:pt>
                  <c:pt idx="2">
                    <c:v>KOREA</c:v>
                  </c:pt>
                </c:lvl>
              </c:multiLvlStrCache>
            </c:multiLvlStrRef>
          </c:cat>
          <c:val>
            <c:numRef>
              <c:f>Sheet1!$B$4:$E$4</c:f>
              <c:numCache>
                <c:formatCode>0.0</c:formatCode>
                <c:ptCount val="4"/>
                <c:pt idx="0">
                  <c:v>54.1</c:v>
                </c:pt>
                <c:pt idx="1">
                  <c:v>33.700000000000003</c:v>
                </c:pt>
                <c:pt idx="2">
                  <c:v>22.1</c:v>
                </c:pt>
                <c:pt idx="3">
                  <c:v>15.8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181-4E65-B5FC-7BE5491E23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5275808"/>
        <c:axId val="1585277440"/>
      </c:barChart>
      <c:catAx>
        <c:axId val="1585275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5277440"/>
        <c:crosses val="autoZero"/>
        <c:auto val="1"/>
        <c:lblAlgn val="ctr"/>
        <c:lblOffset val="100"/>
        <c:noMultiLvlLbl val="0"/>
      </c:catAx>
      <c:valAx>
        <c:axId val="158527744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527580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788901794515505"/>
          <c:y val="5.3122510823107746E-2"/>
          <c:w val="0.29334378451562332"/>
          <c:h val="0.1331107810976761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12BF07B7-CECC-457D-90D0-4EC4A377A18A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1D4-42BC-A7E3-18BD24D712D3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1D4-42BC-A7E3-18BD24D712D3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1D4-42BC-A7E3-18BD24D712D3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1D4-42BC-A7E3-18BD24D712D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TOTAL!$A$102:$A$105</c:f>
              <c:strCache>
                <c:ptCount val="4"/>
                <c:pt idx="0">
                  <c:v>Buddhist</c:v>
                </c:pt>
                <c:pt idx="1">
                  <c:v>Catholic</c:v>
                </c:pt>
                <c:pt idx="2">
                  <c:v>No religion</c:v>
                </c:pt>
                <c:pt idx="3">
                  <c:v>Protestant</c:v>
                </c:pt>
              </c:strCache>
            </c:strRef>
          </c:cat>
          <c:val>
            <c:numRef>
              <c:f>TOTAL!$B$102:$B$105</c:f>
              <c:numCache>
                <c:formatCode>General</c:formatCode>
                <c:ptCount val="4"/>
                <c:pt idx="0">
                  <c:v>67.099999999999994</c:v>
                </c:pt>
                <c:pt idx="1">
                  <c:v>60.4</c:v>
                </c:pt>
                <c:pt idx="2">
                  <c:v>47.2</c:v>
                </c:pt>
                <c:pt idx="3">
                  <c:v>37.5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C0-4568-93B8-1DAD952202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5278528"/>
        <c:axId val="1585280160"/>
      </c:barChart>
      <c:catAx>
        <c:axId val="158527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5280160"/>
        <c:crosses val="autoZero"/>
        <c:auto val="1"/>
        <c:lblAlgn val="ctr"/>
        <c:lblOffset val="100"/>
        <c:noMultiLvlLbl val="0"/>
      </c:catAx>
      <c:valAx>
        <c:axId val="158528016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5278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2600" b="0" i="0" baseline="0">
                <a:effectLst/>
              </a:rPr>
              <a:t>% of No Religious Affiliation Across five data sets</a:t>
            </a:r>
            <a:endParaRPr lang="ko-KR" altLang="ko-KR" sz="26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'연도별 종교'!$A$52</c:f>
              <c:strCache>
                <c:ptCount val="1"/>
                <c:pt idx="0">
                  <c:v>Census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'연도별 종교'!$B$51:$E$51</c:f>
              <c:numCache>
                <c:formatCode>General</c:formatCode>
                <c:ptCount val="4"/>
                <c:pt idx="0">
                  <c:v>1985</c:v>
                </c:pt>
                <c:pt idx="1">
                  <c:v>1995</c:v>
                </c:pt>
                <c:pt idx="2">
                  <c:v>2005</c:v>
                </c:pt>
                <c:pt idx="3">
                  <c:v>2015</c:v>
                </c:pt>
              </c:numCache>
            </c:numRef>
          </c:cat>
          <c:val>
            <c:numRef>
              <c:f>'연도별 종교'!$B$52:$E$52</c:f>
              <c:numCache>
                <c:formatCode>0.0</c:formatCode>
                <c:ptCount val="4"/>
                <c:pt idx="0">
                  <c:v>57.6</c:v>
                </c:pt>
                <c:pt idx="1">
                  <c:v>49.4</c:v>
                </c:pt>
                <c:pt idx="2">
                  <c:v>47.8</c:v>
                </c:pt>
                <c:pt idx="3">
                  <c:v>54.2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787-4654-8FF7-F2DC206AF382}"/>
            </c:ext>
          </c:extLst>
        </c:ser>
        <c:ser>
          <c:idx val="1"/>
          <c:order val="1"/>
          <c:tx>
            <c:strRef>
              <c:f>'연도별 종교'!$A$53</c:f>
              <c:strCache>
                <c:ptCount val="1"/>
                <c:pt idx="0">
                  <c:v>SSS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ko-KR" altLang="en-US"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'연도별 종교'!$B$51:$E$51</c:f>
              <c:numCache>
                <c:formatCode>General</c:formatCode>
                <c:ptCount val="4"/>
                <c:pt idx="0">
                  <c:v>1985</c:v>
                </c:pt>
                <c:pt idx="1">
                  <c:v>1995</c:v>
                </c:pt>
                <c:pt idx="2">
                  <c:v>2005</c:v>
                </c:pt>
                <c:pt idx="3">
                  <c:v>2015</c:v>
                </c:pt>
              </c:numCache>
            </c:numRef>
          </c:cat>
          <c:val>
            <c:numRef>
              <c:f>'연도별 종교'!$B$53:$E$53</c:f>
              <c:numCache>
                <c:formatCode>0.0</c:formatCode>
                <c:ptCount val="4"/>
                <c:pt idx="0">
                  <c:v>45.4</c:v>
                </c:pt>
                <c:pt idx="1">
                  <c:v>50.4</c:v>
                </c:pt>
                <c:pt idx="2">
                  <c:v>45.2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787-4654-8FF7-F2DC206AF382}"/>
            </c:ext>
          </c:extLst>
        </c:ser>
        <c:ser>
          <c:idx val="2"/>
          <c:order val="2"/>
          <c:tx>
            <c:strRef>
              <c:f>'연도별 종교'!$A$54</c:f>
              <c:strCache>
                <c:ptCount val="1"/>
                <c:pt idx="0">
                  <c:v>WVS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ko-KR" altLang="en-US"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'연도별 종교'!$B$51:$E$51</c:f>
              <c:numCache>
                <c:formatCode>General</c:formatCode>
                <c:ptCount val="4"/>
                <c:pt idx="0">
                  <c:v>1985</c:v>
                </c:pt>
                <c:pt idx="1">
                  <c:v>1995</c:v>
                </c:pt>
                <c:pt idx="2">
                  <c:v>2005</c:v>
                </c:pt>
                <c:pt idx="3">
                  <c:v>2015</c:v>
                </c:pt>
              </c:numCache>
            </c:numRef>
          </c:cat>
          <c:val>
            <c:numRef>
              <c:f>'연도별 종교'!$B$54:$E$54</c:f>
              <c:numCache>
                <c:formatCode>0.0</c:formatCode>
                <c:ptCount val="4"/>
                <c:pt idx="0">
                  <c:v>46.7</c:v>
                </c:pt>
                <c:pt idx="1">
                  <c:v>39.1</c:v>
                </c:pt>
                <c:pt idx="2">
                  <c:v>28.8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787-4654-8FF7-F2DC206AF382}"/>
            </c:ext>
          </c:extLst>
        </c:ser>
        <c:ser>
          <c:idx val="3"/>
          <c:order val="3"/>
          <c:tx>
            <c:strRef>
              <c:f>'연도별 종교'!$A$55</c:f>
              <c:strCache>
                <c:ptCount val="1"/>
                <c:pt idx="0">
                  <c:v>Gallup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ko-KR" altLang="en-US"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'연도별 종교'!$B$51:$E$51</c:f>
              <c:numCache>
                <c:formatCode>General</c:formatCode>
                <c:ptCount val="4"/>
                <c:pt idx="0">
                  <c:v>1985</c:v>
                </c:pt>
                <c:pt idx="1">
                  <c:v>1995</c:v>
                </c:pt>
                <c:pt idx="2">
                  <c:v>2005</c:v>
                </c:pt>
                <c:pt idx="3">
                  <c:v>2015</c:v>
                </c:pt>
              </c:numCache>
            </c:numRef>
          </c:cat>
          <c:val>
            <c:numRef>
              <c:f>'연도별 종교'!$B$55:$E$55</c:f>
              <c:numCache>
                <c:formatCode>0.0</c:formatCode>
                <c:ptCount val="4"/>
                <c:pt idx="0">
                  <c:v>56</c:v>
                </c:pt>
                <c:pt idx="1">
                  <c:v>53</c:v>
                </c:pt>
                <c:pt idx="2">
                  <c:v>47</c:v>
                </c:pt>
                <c:pt idx="3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787-4654-8FF7-F2DC206AF382}"/>
            </c:ext>
          </c:extLst>
        </c:ser>
        <c:ser>
          <c:idx val="4"/>
          <c:order val="4"/>
          <c:tx>
            <c:strRef>
              <c:f>'연도별 종교'!$A$56</c:f>
              <c:strCache>
                <c:ptCount val="1"/>
                <c:pt idx="0">
                  <c:v>KGSS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ko-KR" altLang="en-US"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'연도별 종교'!$B$51:$E$51</c:f>
              <c:numCache>
                <c:formatCode>General</c:formatCode>
                <c:ptCount val="4"/>
                <c:pt idx="0">
                  <c:v>1985</c:v>
                </c:pt>
                <c:pt idx="1">
                  <c:v>1995</c:v>
                </c:pt>
                <c:pt idx="2">
                  <c:v>2005</c:v>
                </c:pt>
                <c:pt idx="3">
                  <c:v>2015</c:v>
                </c:pt>
              </c:numCache>
            </c:numRef>
          </c:cat>
          <c:val>
            <c:numRef>
              <c:f>'연도별 종교'!$B$56:$E$56</c:f>
              <c:numCache>
                <c:formatCode>General</c:formatCode>
                <c:ptCount val="4"/>
                <c:pt idx="2" formatCode="0.0">
                  <c:v>39.1</c:v>
                </c:pt>
                <c:pt idx="3" formatCode="0.0">
                  <c:v>42.2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787-4654-8FF7-F2DC206AF3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2796608"/>
        <c:axId val="1582797152"/>
      </c:barChart>
      <c:catAx>
        <c:axId val="158279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2797152"/>
        <c:crosses val="autoZero"/>
        <c:auto val="1"/>
        <c:lblAlgn val="ctr"/>
        <c:lblOffset val="100"/>
        <c:noMultiLvlLbl val="0"/>
      </c:catAx>
      <c:valAx>
        <c:axId val="158279715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2796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2800" dirty="0"/>
              <a:t>% of</a:t>
            </a:r>
            <a:r>
              <a:rPr lang="en-US" altLang="ko-KR" sz="2800" baseline="0" dirty="0"/>
              <a:t> Religious Affiliation in Korea, 1985-2015 Census</a:t>
            </a:r>
            <a:endParaRPr lang="ko-KR" altLang="en-US" sz="2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Sheet2!$I$3</c:f>
              <c:strCache>
                <c:ptCount val="1"/>
                <c:pt idx="0">
                  <c:v>Protestants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fld id="{A59F09A0-816A-427A-A867-8E59568A21B2}" type="VALUE">
                      <a:rPr lang="en-US" altLang="ko-KR" b="1"/>
                      <a:pPr/>
                      <a:t>[값]</a:t>
                    </a:fld>
                    <a:endParaRPr lang="ko-KR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BD0-4DE7-94D0-319C6DAB9E69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Sheet2!$J$2:$M$2</c:f>
              <c:numCache>
                <c:formatCode>General</c:formatCode>
                <c:ptCount val="4"/>
                <c:pt idx="0">
                  <c:v>1985</c:v>
                </c:pt>
                <c:pt idx="1">
                  <c:v>1995</c:v>
                </c:pt>
                <c:pt idx="2">
                  <c:v>2005</c:v>
                </c:pt>
                <c:pt idx="3">
                  <c:v>2015</c:v>
                </c:pt>
              </c:numCache>
            </c:numRef>
          </c:cat>
          <c:val>
            <c:numRef>
              <c:f>Sheet2!$J$3:$M$3</c:f>
              <c:numCache>
                <c:formatCode>General</c:formatCode>
                <c:ptCount val="4"/>
                <c:pt idx="0">
                  <c:v>16.100000000000001</c:v>
                </c:pt>
                <c:pt idx="1">
                  <c:v>19.399999999999999</c:v>
                </c:pt>
                <c:pt idx="2">
                  <c:v>18.2</c:v>
                </c:pt>
                <c:pt idx="3">
                  <c:v>19.7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27-4042-9D66-A14901585838}"/>
            </c:ext>
          </c:extLst>
        </c:ser>
        <c:ser>
          <c:idx val="1"/>
          <c:order val="1"/>
          <c:tx>
            <c:strRef>
              <c:f>Sheet2!$I$4</c:f>
              <c:strCache>
                <c:ptCount val="1"/>
                <c:pt idx="0">
                  <c:v>Catholic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Sheet2!$J$2:$M$2</c:f>
              <c:numCache>
                <c:formatCode>General</c:formatCode>
                <c:ptCount val="4"/>
                <c:pt idx="0">
                  <c:v>1985</c:v>
                </c:pt>
                <c:pt idx="1">
                  <c:v>1995</c:v>
                </c:pt>
                <c:pt idx="2">
                  <c:v>2005</c:v>
                </c:pt>
                <c:pt idx="3">
                  <c:v>2015</c:v>
                </c:pt>
              </c:numCache>
            </c:numRef>
          </c:cat>
          <c:val>
            <c:numRef>
              <c:f>Sheet2!$J$4:$M$4</c:f>
              <c:numCache>
                <c:formatCode>General</c:formatCode>
                <c:ptCount val="4"/>
                <c:pt idx="0">
                  <c:v>4.5999999999999996</c:v>
                </c:pt>
                <c:pt idx="1">
                  <c:v>6.6</c:v>
                </c:pt>
                <c:pt idx="2">
                  <c:v>10.8</c:v>
                </c:pt>
                <c:pt idx="3">
                  <c:v>7.9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E27-4042-9D66-A14901585838}"/>
            </c:ext>
          </c:extLst>
        </c:ser>
        <c:ser>
          <c:idx val="2"/>
          <c:order val="2"/>
          <c:tx>
            <c:strRef>
              <c:f>Sheet2!$I$5</c:f>
              <c:strCache>
                <c:ptCount val="1"/>
                <c:pt idx="0">
                  <c:v>Buddhist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fld id="{A4B1F0AE-F803-4847-8F85-04EA4D326A2A}" type="VALUE">
                      <a:rPr lang="en-US" altLang="ko-KR" b="1"/>
                      <a:pPr/>
                      <a:t>[값]</a:t>
                    </a:fld>
                    <a:endParaRPr lang="ko-KR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BD0-4DE7-94D0-319C6DAB9E69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Sheet2!$J$2:$M$2</c:f>
              <c:numCache>
                <c:formatCode>General</c:formatCode>
                <c:ptCount val="4"/>
                <c:pt idx="0">
                  <c:v>1985</c:v>
                </c:pt>
                <c:pt idx="1">
                  <c:v>1995</c:v>
                </c:pt>
                <c:pt idx="2">
                  <c:v>2005</c:v>
                </c:pt>
                <c:pt idx="3">
                  <c:v>2015</c:v>
                </c:pt>
              </c:numCache>
            </c:numRef>
          </c:cat>
          <c:val>
            <c:numRef>
              <c:f>Sheet2!$J$5:$M$5</c:f>
              <c:numCache>
                <c:formatCode>General</c:formatCode>
                <c:ptCount val="4"/>
                <c:pt idx="0">
                  <c:v>20</c:v>
                </c:pt>
                <c:pt idx="1">
                  <c:v>23.2</c:v>
                </c:pt>
                <c:pt idx="2">
                  <c:v>22.8</c:v>
                </c:pt>
                <c:pt idx="3">
                  <c:v>15.5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E27-4042-9D66-A14901585838}"/>
            </c:ext>
          </c:extLst>
        </c:ser>
        <c:ser>
          <c:idx val="3"/>
          <c:order val="3"/>
          <c:tx>
            <c:strRef>
              <c:f>Sheet2!$I$6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Sheet2!$J$2:$M$2</c:f>
              <c:numCache>
                <c:formatCode>General</c:formatCode>
                <c:ptCount val="4"/>
                <c:pt idx="0">
                  <c:v>1985</c:v>
                </c:pt>
                <c:pt idx="1">
                  <c:v>1995</c:v>
                </c:pt>
                <c:pt idx="2">
                  <c:v>2005</c:v>
                </c:pt>
                <c:pt idx="3">
                  <c:v>2015</c:v>
                </c:pt>
              </c:numCache>
            </c:numRef>
          </c:cat>
          <c:val>
            <c:numRef>
              <c:f>Sheet2!$J$6:$M$6</c:f>
              <c:numCache>
                <c:formatCode>General</c:formatCode>
                <c:ptCount val="4"/>
                <c:pt idx="0">
                  <c:v>2</c:v>
                </c:pt>
                <c:pt idx="1">
                  <c:v>1.2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E27-4042-9D66-A14901585838}"/>
            </c:ext>
          </c:extLst>
        </c:ser>
        <c:ser>
          <c:idx val="4"/>
          <c:order val="4"/>
          <c:tx>
            <c:strRef>
              <c:f>Sheet2!$I$7</c:f>
              <c:strCache>
                <c:ptCount val="1"/>
                <c:pt idx="0">
                  <c:v>No religion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Sheet2!$J$2:$M$2</c:f>
              <c:numCache>
                <c:formatCode>General</c:formatCode>
                <c:ptCount val="4"/>
                <c:pt idx="0">
                  <c:v>1985</c:v>
                </c:pt>
                <c:pt idx="1">
                  <c:v>1995</c:v>
                </c:pt>
                <c:pt idx="2">
                  <c:v>2005</c:v>
                </c:pt>
                <c:pt idx="3">
                  <c:v>2015</c:v>
                </c:pt>
              </c:numCache>
            </c:numRef>
          </c:cat>
          <c:val>
            <c:numRef>
              <c:f>Sheet2!$J$7:$M$7</c:f>
              <c:numCache>
                <c:formatCode>General</c:formatCode>
                <c:ptCount val="4"/>
                <c:pt idx="0">
                  <c:v>57.3</c:v>
                </c:pt>
                <c:pt idx="1">
                  <c:v>49.6</c:v>
                </c:pt>
                <c:pt idx="2">
                  <c:v>47.2</c:v>
                </c:pt>
                <c:pt idx="3">
                  <c:v>56.9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E27-4042-9D66-A14901585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2788992"/>
        <c:axId val="1582784096"/>
      </c:barChart>
      <c:catAx>
        <c:axId val="158278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2784096"/>
        <c:crosses val="autoZero"/>
        <c:auto val="1"/>
        <c:lblAlgn val="ctr"/>
        <c:lblOffset val="100"/>
        <c:noMultiLvlLbl val="0"/>
      </c:catAx>
      <c:valAx>
        <c:axId val="1582784096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278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KGSS!$B$2</c:f>
              <c:strCache>
                <c:ptCount val="1"/>
                <c:pt idx="0">
                  <c:v>Buddhist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KGSS!$C$1:$O$1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2016</c:v>
                </c:pt>
              </c:numCache>
            </c:numRef>
          </c:cat>
          <c:val>
            <c:numRef>
              <c:f>KGSS!$C$2:$O$2</c:f>
              <c:numCache>
                <c:formatCode>0.0</c:formatCode>
                <c:ptCount val="13"/>
                <c:pt idx="0">
                  <c:v>23.9</c:v>
                </c:pt>
                <c:pt idx="1">
                  <c:v>27.6</c:v>
                </c:pt>
                <c:pt idx="2">
                  <c:v>28.1</c:v>
                </c:pt>
                <c:pt idx="3">
                  <c:v>28.9</c:v>
                </c:pt>
                <c:pt idx="4">
                  <c:v>28.3</c:v>
                </c:pt>
                <c:pt idx="5">
                  <c:v>24.2</c:v>
                </c:pt>
                <c:pt idx="6">
                  <c:v>25.7</c:v>
                </c:pt>
                <c:pt idx="7">
                  <c:v>24.9</c:v>
                </c:pt>
                <c:pt idx="8">
                  <c:v>25.7</c:v>
                </c:pt>
                <c:pt idx="9">
                  <c:v>26.4</c:v>
                </c:pt>
                <c:pt idx="10">
                  <c:v>23.8</c:v>
                </c:pt>
                <c:pt idx="11">
                  <c:v>20.6</c:v>
                </c:pt>
                <c:pt idx="12">
                  <c:v>22.7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E0B-474A-BA28-878AE7697590}"/>
            </c:ext>
          </c:extLst>
        </c:ser>
        <c:ser>
          <c:idx val="1"/>
          <c:order val="1"/>
          <c:tx>
            <c:strRef>
              <c:f>KGSS!$B$3</c:f>
              <c:strCache>
                <c:ptCount val="1"/>
                <c:pt idx="0">
                  <c:v>Protestant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KGSS!$C$1:$O$1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2016</c:v>
                </c:pt>
              </c:numCache>
            </c:numRef>
          </c:cat>
          <c:val>
            <c:numRef>
              <c:f>KGSS!$C$3:$O$3</c:f>
              <c:numCache>
                <c:formatCode>0.0</c:formatCode>
                <c:ptCount val="13"/>
                <c:pt idx="0">
                  <c:v>19.899999999999999</c:v>
                </c:pt>
                <c:pt idx="1">
                  <c:v>24</c:v>
                </c:pt>
                <c:pt idx="2">
                  <c:v>22.2</c:v>
                </c:pt>
                <c:pt idx="3">
                  <c:v>20.399999999999999</c:v>
                </c:pt>
                <c:pt idx="4">
                  <c:v>23.9</c:v>
                </c:pt>
                <c:pt idx="5">
                  <c:v>26.1</c:v>
                </c:pt>
                <c:pt idx="6">
                  <c:v>24.2</c:v>
                </c:pt>
                <c:pt idx="7">
                  <c:v>23</c:v>
                </c:pt>
                <c:pt idx="8">
                  <c:v>23.3</c:v>
                </c:pt>
                <c:pt idx="9">
                  <c:v>20.6</c:v>
                </c:pt>
                <c:pt idx="10">
                  <c:v>22.4</c:v>
                </c:pt>
                <c:pt idx="11">
                  <c:v>24.5</c:v>
                </c:pt>
                <c:pt idx="12">
                  <c:v>21.3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E0B-474A-BA28-878AE7697590}"/>
            </c:ext>
          </c:extLst>
        </c:ser>
        <c:ser>
          <c:idx val="2"/>
          <c:order val="2"/>
          <c:tx>
            <c:strRef>
              <c:f>KGSS!$B$4</c:f>
              <c:strCache>
                <c:ptCount val="1"/>
                <c:pt idx="0">
                  <c:v>Catholic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KGSS!$C$1:$O$1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2016</c:v>
                </c:pt>
              </c:numCache>
            </c:numRef>
          </c:cat>
          <c:val>
            <c:numRef>
              <c:f>KGSS!$C$4:$O$4</c:f>
              <c:numCache>
                <c:formatCode>0.0</c:formatCode>
                <c:ptCount val="13"/>
                <c:pt idx="0">
                  <c:v>10.6</c:v>
                </c:pt>
                <c:pt idx="1">
                  <c:v>9.1999999999999993</c:v>
                </c:pt>
                <c:pt idx="2">
                  <c:v>9.1</c:v>
                </c:pt>
                <c:pt idx="3">
                  <c:v>10.1</c:v>
                </c:pt>
                <c:pt idx="4">
                  <c:v>8.3000000000000007</c:v>
                </c:pt>
                <c:pt idx="5">
                  <c:v>8.6</c:v>
                </c:pt>
                <c:pt idx="6">
                  <c:v>9.4</c:v>
                </c:pt>
                <c:pt idx="7">
                  <c:v>7.1</c:v>
                </c:pt>
                <c:pt idx="8">
                  <c:v>9.3000000000000007</c:v>
                </c:pt>
                <c:pt idx="9">
                  <c:v>9.5</c:v>
                </c:pt>
                <c:pt idx="10">
                  <c:v>9</c:v>
                </c:pt>
                <c:pt idx="11">
                  <c:v>11.4</c:v>
                </c:pt>
                <c:pt idx="12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E0B-474A-BA28-878AE7697590}"/>
            </c:ext>
          </c:extLst>
        </c:ser>
        <c:ser>
          <c:idx val="3"/>
          <c:order val="3"/>
          <c:tx>
            <c:strRef>
              <c:f>KGSS!$B$5</c:f>
              <c:strCache>
                <c:ptCount val="1"/>
                <c:pt idx="0">
                  <c:v>No religion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KGSS!$C$1:$O$1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2016</c:v>
                </c:pt>
              </c:numCache>
            </c:numRef>
          </c:cat>
          <c:val>
            <c:numRef>
              <c:f>KGSS!$C$5:$O$5</c:f>
              <c:numCache>
                <c:formatCode>0.0</c:formatCode>
                <c:ptCount val="13"/>
                <c:pt idx="0">
                  <c:v>43.9</c:v>
                </c:pt>
                <c:pt idx="1">
                  <c:v>38.299999999999997</c:v>
                </c:pt>
                <c:pt idx="2">
                  <c:v>39.1</c:v>
                </c:pt>
                <c:pt idx="3">
                  <c:v>39.700000000000003</c:v>
                </c:pt>
                <c:pt idx="4">
                  <c:v>38.799999999999997</c:v>
                </c:pt>
                <c:pt idx="5">
                  <c:v>39.299999999999997</c:v>
                </c:pt>
                <c:pt idx="6">
                  <c:v>39.9</c:v>
                </c:pt>
                <c:pt idx="7">
                  <c:v>43.8</c:v>
                </c:pt>
                <c:pt idx="8">
                  <c:v>40.5</c:v>
                </c:pt>
                <c:pt idx="9">
                  <c:v>42.7</c:v>
                </c:pt>
                <c:pt idx="10">
                  <c:v>43.6</c:v>
                </c:pt>
                <c:pt idx="11">
                  <c:v>42.2</c:v>
                </c:pt>
                <c:pt idx="12">
                  <c:v>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E0B-474A-BA28-878AE7697590}"/>
            </c:ext>
          </c:extLst>
        </c:ser>
        <c:ser>
          <c:idx val="4"/>
          <c:order val="4"/>
          <c:tx>
            <c:strRef>
              <c:f>KGSS!$B$6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KGSS!$C$1:$O$1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2016</c:v>
                </c:pt>
              </c:numCache>
            </c:numRef>
          </c:cat>
          <c:val>
            <c:numRef>
              <c:f>KGSS!$C$6:$O$6</c:f>
              <c:numCache>
                <c:formatCode>0.0</c:formatCode>
                <c:ptCount val="13"/>
                <c:pt idx="0">
                  <c:v>1.7</c:v>
                </c:pt>
                <c:pt idx="1">
                  <c:v>0.8</c:v>
                </c:pt>
                <c:pt idx="2">
                  <c:v>1.6</c:v>
                </c:pt>
                <c:pt idx="3">
                  <c:v>0.9</c:v>
                </c:pt>
                <c:pt idx="4">
                  <c:v>0.7</c:v>
                </c:pt>
                <c:pt idx="5">
                  <c:v>1.8</c:v>
                </c:pt>
                <c:pt idx="6">
                  <c:v>0.9</c:v>
                </c:pt>
                <c:pt idx="7">
                  <c:v>1.2</c:v>
                </c:pt>
                <c:pt idx="8">
                  <c:v>1.2</c:v>
                </c:pt>
                <c:pt idx="9">
                  <c:v>0.8</c:v>
                </c:pt>
                <c:pt idx="10">
                  <c:v>1.2</c:v>
                </c:pt>
                <c:pt idx="11">
                  <c:v>1.3</c:v>
                </c:pt>
                <c:pt idx="1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E0B-474A-BA28-878AE76975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582785728"/>
        <c:axId val="1582789536"/>
      </c:barChart>
      <c:catAx>
        <c:axId val="158278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2789536"/>
        <c:crosses val="autoZero"/>
        <c:auto val="1"/>
        <c:lblAlgn val="ctr"/>
        <c:lblOffset val="100"/>
        <c:noMultiLvlLbl val="0"/>
      </c:catAx>
      <c:valAx>
        <c:axId val="1582789536"/>
        <c:scaling>
          <c:orientation val="minMax"/>
          <c:max val="100"/>
        </c:scaling>
        <c:delete val="1"/>
        <c:axPos val="l"/>
        <c:numFmt formatCode="0" sourceLinked="0"/>
        <c:majorTickMark val="none"/>
        <c:minorTickMark val="none"/>
        <c:tickLblPos val="nextTo"/>
        <c:crossAx val="1582785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101313722336893E-2"/>
          <c:y val="4.8971153144598739E-2"/>
          <c:w val="0.93055581802694531"/>
          <c:h val="0.77106994747792734"/>
        </c:manualLayout>
      </c:layout>
      <c:lineChart>
        <c:grouping val="standard"/>
        <c:varyColors val="0"/>
        <c:ser>
          <c:idx val="0"/>
          <c:order val="0"/>
          <c:tx>
            <c:strRef>
              <c:f>KGSS!$R$9</c:f>
              <c:strCache>
                <c:ptCount val="1"/>
                <c:pt idx="0">
                  <c:v>Buddhist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226177949099747E-2"/>
                  <c:y val="-5.4899812597112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9A4-426B-A9AC-99F3CB32D951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9A4-426B-A9AC-99F3CB32D95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KGSS!$S$8:$AE$8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2016</c:v>
                </c:pt>
              </c:numCache>
            </c:numRef>
          </c:cat>
          <c:val>
            <c:numRef>
              <c:f>KGSS!$S$9:$AE$9</c:f>
              <c:numCache>
                <c:formatCode>0.0</c:formatCode>
                <c:ptCount val="13"/>
                <c:pt idx="0">
                  <c:v>3.8</c:v>
                </c:pt>
                <c:pt idx="1">
                  <c:v>4.7</c:v>
                </c:pt>
                <c:pt idx="2">
                  <c:v>4.2</c:v>
                </c:pt>
                <c:pt idx="3">
                  <c:v>4.3</c:v>
                </c:pt>
                <c:pt idx="4">
                  <c:v>6.4</c:v>
                </c:pt>
                <c:pt idx="5">
                  <c:v>6.6</c:v>
                </c:pt>
                <c:pt idx="6">
                  <c:v>8.8000000000000007</c:v>
                </c:pt>
                <c:pt idx="7">
                  <c:v>4.9000000000000004</c:v>
                </c:pt>
                <c:pt idx="8">
                  <c:v>7.6</c:v>
                </c:pt>
                <c:pt idx="9">
                  <c:v>6.8</c:v>
                </c:pt>
                <c:pt idx="10">
                  <c:v>8.1999999999999993</c:v>
                </c:pt>
                <c:pt idx="11">
                  <c:v>7.5</c:v>
                </c:pt>
                <c:pt idx="12">
                  <c:v>7.1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4A2-4C3B-9960-1255B5C51809}"/>
            </c:ext>
          </c:extLst>
        </c:ser>
        <c:ser>
          <c:idx val="1"/>
          <c:order val="1"/>
          <c:tx>
            <c:strRef>
              <c:f>KGSS!$R$10</c:f>
              <c:strCache>
                <c:ptCount val="1"/>
                <c:pt idx="0">
                  <c:v>Protestant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layout>
                <c:manualLayout>
                  <c:x val="-3.1962414214266009E-3"/>
                  <c:y val="-9.6613780361675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9A4-426B-A9AC-99F3CB32D95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KGSS!$S$8:$AE$8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2016</c:v>
                </c:pt>
              </c:numCache>
            </c:numRef>
          </c:cat>
          <c:val>
            <c:numRef>
              <c:f>KGSS!$S$10:$AE$10</c:f>
              <c:numCache>
                <c:formatCode>0.0</c:formatCode>
                <c:ptCount val="13"/>
                <c:pt idx="0">
                  <c:v>75.900000000000006</c:v>
                </c:pt>
                <c:pt idx="1">
                  <c:v>71.400000000000006</c:v>
                </c:pt>
                <c:pt idx="2">
                  <c:v>74</c:v>
                </c:pt>
                <c:pt idx="3">
                  <c:v>69.599999999999994</c:v>
                </c:pt>
                <c:pt idx="4">
                  <c:v>77.900000000000006</c:v>
                </c:pt>
                <c:pt idx="5">
                  <c:v>74</c:v>
                </c:pt>
                <c:pt idx="6">
                  <c:v>75.8</c:v>
                </c:pt>
                <c:pt idx="7">
                  <c:v>72.900000000000006</c:v>
                </c:pt>
                <c:pt idx="8">
                  <c:v>68.2</c:v>
                </c:pt>
                <c:pt idx="9">
                  <c:v>71.5</c:v>
                </c:pt>
                <c:pt idx="10">
                  <c:v>74.7</c:v>
                </c:pt>
                <c:pt idx="11">
                  <c:v>78.400000000000006</c:v>
                </c:pt>
                <c:pt idx="12">
                  <c:v>67.099999999999994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A4A2-4C3B-9960-1255B5C51809}"/>
            </c:ext>
          </c:extLst>
        </c:ser>
        <c:ser>
          <c:idx val="2"/>
          <c:order val="2"/>
          <c:tx>
            <c:strRef>
              <c:f>KGSS!$R$11</c:f>
              <c:strCache>
                <c:ptCount val="1"/>
                <c:pt idx="0">
                  <c:v>Catholic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layout>
                <c:manualLayout>
                  <c:x val="-2.0242862335700818E-2"/>
                  <c:y val="-5.2698425651823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9A4-426B-A9AC-99F3CB32D95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KGSS!$S$8:$AE$8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2016</c:v>
                </c:pt>
              </c:numCache>
            </c:numRef>
          </c:cat>
          <c:val>
            <c:numRef>
              <c:f>KGSS!$S$11:$AE$11</c:f>
              <c:numCache>
                <c:formatCode>General</c:formatCode>
                <c:ptCount val="13"/>
                <c:pt idx="0">
                  <c:v>48.2</c:v>
                </c:pt>
                <c:pt idx="1">
                  <c:v>50</c:v>
                </c:pt>
                <c:pt idx="2">
                  <c:v>52.7</c:v>
                </c:pt>
                <c:pt idx="3">
                  <c:v>47.199999999999996</c:v>
                </c:pt>
                <c:pt idx="4">
                  <c:v>54.6</c:v>
                </c:pt>
                <c:pt idx="5">
                  <c:v>46.9</c:v>
                </c:pt>
                <c:pt idx="6">
                  <c:v>49</c:v>
                </c:pt>
                <c:pt idx="7">
                  <c:v>55</c:v>
                </c:pt>
                <c:pt idx="8">
                  <c:v>46.2</c:v>
                </c:pt>
                <c:pt idx="9">
                  <c:v>45.5</c:v>
                </c:pt>
                <c:pt idx="10">
                  <c:v>54.4</c:v>
                </c:pt>
                <c:pt idx="11">
                  <c:v>44.8</c:v>
                </c:pt>
                <c:pt idx="12">
                  <c:v>43.2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A4A2-4C3B-9960-1255B5C518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2787360"/>
        <c:axId val="1582787904"/>
      </c:lineChart>
      <c:catAx>
        <c:axId val="158278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2787904"/>
        <c:crosses val="autoZero"/>
        <c:auto val="1"/>
        <c:lblAlgn val="ctr"/>
        <c:lblOffset val="100"/>
        <c:noMultiLvlLbl val="0"/>
      </c:catAx>
      <c:valAx>
        <c:axId val="158278790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2787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KGSS!$S$14</c:f>
              <c:strCache>
                <c:ptCount val="1"/>
                <c:pt idx="0">
                  <c:v>A few times a week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KGSS!$R$15:$R$17</c:f>
              <c:strCache>
                <c:ptCount val="3"/>
                <c:pt idx="0">
                  <c:v>Buddhist</c:v>
                </c:pt>
                <c:pt idx="1">
                  <c:v>Protestant</c:v>
                </c:pt>
                <c:pt idx="2">
                  <c:v>Catholic</c:v>
                </c:pt>
              </c:strCache>
            </c:strRef>
          </c:cat>
          <c:val>
            <c:numRef>
              <c:f>KGSS!$S$15:$S$17</c:f>
              <c:numCache>
                <c:formatCode>General</c:formatCode>
                <c:ptCount val="3"/>
                <c:pt idx="0">
                  <c:v>4.2</c:v>
                </c:pt>
                <c:pt idx="1">
                  <c:v>25.3</c:v>
                </c:pt>
                <c:pt idx="2">
                  <c:v>13.7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2A-4F13-8CD0-F7965992FE3A}"/>
            </c:ext>
          </c:extLst>
        </c:ser>
        <c:ser>
          <c:idx val="1"/>
          <c:order val="1"/>
          <c:tx>
            <c:strRef>
              <c:f>KGSS!$T$14</c:f>
              <c:strCache>
                <c:ptCount val="1"/>
                <c:pt idx="0">
                  <c:v>Once a week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KGSS!$R$15:$R$17</c:f>
              <c:strCache>
                <c:ptCount val="3"/>
                <c:pt idx="0">
                  <c:v>Buddhist</c:v>
                </c:pt>
                <c:pt idx="1">
                  <c:v>Protestant</c:v>
                </c:pt>
                <c:pt idx="2">
                  <c:v>Catholic</c:v>
                </c:pt>
              </c:strCache>
            </c:strRef>
          </c:cat>
          <c:val>
            <c:numRef>
              <c:f>KGSS!$T$15:$T$17</c:f>
              <c:numCache>
                <c:formatCode>General</c:formatCode>
                <c:ptCount val="3"/>
                <c:pt idx="0">
                  <c:v>2.9</c:v>
                </c:pt>
                <c:pt idx="1">
                  <c:v>41.8</c:v>
                </c:pt>
                <c:pt idx="2">
                  <c:v>29.5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62A-4F13-8CD0-F7965992FE3A}"/>
            </c:ext>
          </c:extLst>
        </c:ser>
        <c:ser>
          <c:idx val="2"/>
          <c:order val="2"/>
          <c:tx>
            <c:strRef>
              <c:f>KGSS!$U$14</c:f>
              <c:strCache>
                <c:ptCount val="1"/>
                <c:pt idx="0">
                  <c:v>Two or three times a month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KGSS!$R$15:$R$17</c:f>
              <c:strCache>
                <c:ptCount val="3"/>
                <c:pt idx="0">
                  <c:v>Buddhist</c:v>
                </c:pt>
                <c:pt idx="1">
                  <c:v>Protestant</c:v>
                </c:pt>
                <c:pt idx="2">
                  <c:v>Catholic</c:v>
                </c:pt>
              </c:strCache>
            </c:strRef>
          </c:cat>
          <c:val>
            <c:numRef>
              <c:f>KGSS!$U$15:$U$17</c:f>
              <c:numCache>
                <c:formatCode>General</c:formatCode>
                <c:ptCount val="3"/>
                <c:pt idx="0">
                  <c:v>7.6</c:v>
                </c:pt>
                <c:pt idx="1">
                  <c:v>6.7</c:v>
                </c:pt>
                <c:pt idx="2">
                  <c:v>9.5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62A-4F13-8CD0-F7965992FE3A}"/>
            </c:ext>
          </c:extLst>
        </c:ser>
        <c:ser>
          <c:idx val="3"/>
          <c:order val="3"/>
          <c:tx>
            <c:strRef>
              <c:f>KGSS!$V$14</c:f>
              <c:strCache>
                <c:ptCount val="1"/>
                <c:pt idx="0">
                  <c:v>Once a month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KGSS!$R$15:$R$17</c:f>
              <c:strCache>
                <c:ptCount val="3"/>
                <c:pt idx="0">
                  <c:v>Buddhist</c:v>
                </c:pt>
                <c:pt idx="1">
                  <c:v>Protestant</c:v>
                </c:pt>
                <c:pt idx="2">
                  <c:v>Catholic</c:v>
                </c:pt>
              </c:strCache>
            </c:strRef>
          </c:cat>
          <c:val>
            <c:numRef>
              <c:f>KGSS!$V$15:$V$17</c:f>
              <c:numCache>
                <c:formatCode>General</c:formatCode>
                <c:ptCount val="3"/>
                <c:pt idx="0">
                  <c:v>11.8</c:v>
                </c:pt>
                <c:pt idx="1">
                  <c:v>4.4000000000000004</c:v>
                </c:pt>
                <c:pt idx="2">
                  <c:v>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62A-4F13-8CD0-F7965992FE3A}"/>
            </c:ext>
          </c:extLst>
        </c:ser>
        <c:ser>
          <c:idx val="4"/>
          <c:order val="4"/>
          <c:tx>
            <c:strRef>
              <c:f>KGSS!$W$14</c:f>
              <c:strCache>
                <c:ptCount val="1"/>
                <c:pt idx="0">
                  <c:v>Several times a year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KGSS!$R$15:$R$17</c:f>
              <c:strCache>
                <c:ptCount val="3"/>
                <c:pt idx="0">
                  <c:v>Buddhist</c:v>
                </c:pt>
                <c:pt idx="1">
                  <c:v>Protestant</c:v>
                </c:pt>
                <c:pt idx="2">
                  <c:v>Catholic</c:v>
                </c:pt>
              </c:strCache>
            </c:strRef>
          </c:cat>
          <c:val>
            <c:numRef>
              <c:f>KGSS!$W$15:$W$17</c:f>
              <c:numCache>
                <c:formatCode>General</c:formatCode>
                <c:ptCount val="3"/>
                <c:pt idx="0">
                  <c:v>42.4</c:v>
                </c:pt>
                <c:pt idx="1">
                  <c:v>4.4000000000000004</c:v>
                </c:pt>
                <c:pt idx="2">
                  <c:v>11.6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62A-4F13-8CD0-F7965992FE3A}"/>
            </c:ext>
          </c:extLst>
        </c:ser>
        <c:ser>
          <c:idx val="5"/>
          <c:order val="5"/>
          <c:tx>
            <c:strRef>
              <c:f>KGSS!$X$14</c:f>
              <c:strCache>
                <c:ptCount val="1"/>
                <c:pt idx="0">
                  <c:v>Once a year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KGSS!$R$15:$R$17</c:f>
              <c:strCache>
                <c:ptCount val="3"/>
                <c:pt idx="0">
                  <c:v>Buddhist</c:v>
                </c:pt>
                <c:pt idx="1">
                  <c:v>Protestant</c:v>
                </c:pt>
                <c:pt idx="2">
                  <c:v>Catholic</c:v>
                </c:pt>
              </c:strCache>
            </c:strRef>
          </c:cat>
          <c:val>
            <c:numRef>
              <c:f>KGSS!$X$15:$X$17</c:f>
              <c:numCache>
                <c:formatCode>General</c:formatCode>
                <c:ptCount val="3"/>
                <c:pt idx="0">
                  <c:v>11.3</c:v>
                </c:pt>
                <c:pt idx="1">
                  <c:v>4</c:v>
                </c:pt>
                <c:pt idx="2">
                  <c:v>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62A-4F13-8CD0-F7965992FE3A}"/>
            </c:ext>
          </c:extLst>
        </c:ser>
        <c:ser>
          <c:idx val="6"/>
          <c:order val="6"/>
          <c:tx>
            <c:strRef>
              <c:f>KGSS!$Y$14</c:f>
              <c:strCache>
                <c:ptCount val="1"/>
                <c:pt idx="0">
                  <c:v>Less than once a year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KGSS!$R$15:$R$17</c:f>
              <c:strCache>
                <c:ptCount val="3"/>
                <c:pt idx="0">
                  <c:v>Buddhist</c:v>
                </c:pt>
                <c:pt idx="1">
                  <c:v>Protestant</c:v>
                </c:pt>
                <c:pt idx="2">
                  <c:v>Catholic</c:v>
                </c:pt>
              </c:strCache>
            </c:strRef>
          </c:cat>
          <c:val>
            <c:numRef>
              <c:f>KGSS!$Y$15:$Y$17</c:f>
              <c:numCache>
                <c:formatCode>General</c:formatCode>
                <c:ptCount val="3"/>
                <c:pt idx="0">
                  <c:v>5.9</c:v>
                </c:pt>
                <c:pt idx="1">
                  <c:v>3.1</c:v>
                </c:pt>
                <c:pt idx="2">
                  <c:v>1.1000000000000001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62A-4F13-8CD0-F7965992FE3A}"/>
            </c:ext>
          </c:extLst>
        </c:ser>
        <c:ser>
          <c:idx val="7"/>
          <c:order val="7"/>
          <c:tx>
            <c:strRef>
              <c:f>KGSS!$Z$14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KGSS!$R$15:$R$17</c:f>
              <c:strCache>
                <c:ptCount val="3"/>
                <c:pt idx="0">
                  <c:v>Buddhist</c:v>
                </c:pt>
                <c:pt idx="1">
                  <c:v>Protestant</c:v>
                </c:pt>
                <c:pt idx="2">
                  <c:v>Catholic</c:v>
                </c:pt>
              </c:strCache>
            </c:strRef>
          </c:cat>
          <c:val>
            <c:numRef>
              <c:f>KGSS!$Z$15:$Z$17</c:f>
              <c:numCache>
                <c:formatCode>General</c:formatCode>
                <c:ptCount val="3"/>
                <c:pt idx="0">
                  <c:v>13.9</c:v>
                </c:pt>
                <c:pt idx="1">
                  <c:v>10.199999999999999</c:v>
                </c:pt>
                <c:pt idx="2">
                  <c:v>27.4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362A-4F13-8CD0-F7965992FE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82790624"/>
        <c:axId val="1401325616"/>
      </c:barChart>
      <c:catAx>
        <c:axId val="158279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401325616"/>
        <c:crosses val="autoZero"/>
        <c:auto val="1"/>
        <c:lblAlgn val="ctr"/>
        <c:lblOffset val="100"/>
        <c:noMultiLvlLbl val="0"/>
      </c:catAx>
      <c:valAx>
        <c:axId val="1401325616"/>
        <c:scaling>
          <c:orientation val="minMax"/>
          <c:max val="100"/>
        </c:scaling>
        <c:delete val="1"/>
        <c:axPos val="l"/>
        <c:numFmt formatCode="General" sourceLinked="1"/>
        <c:majorTickMark val="none"/>
        <c:minorTickMark val="none"/>
        <c:tickLblPos val="nextTo"/>
        <c:crossAx val="158279062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2600" b="0" i="0" baseline="0" dirty="0">
                <a:effectLst/>
              </a:rPr>
              <a:t>Religious service attendance at least once a week, </a:t>
            </a:r>
            <a:br>
              <a:rPr lang="en-US" altLang="ko-KR" sz="2600" b="0" i="0" baseline="0" dirty="0">
                <a:effectLst/>
              </a:rPr>
            </a:br>
            <a:r>
              <a:rPr lang="en-US" altLang="ko-KR" sz="2600" b="0" i="0" baseline="0" dirty="0">
                <a:effectLst/>
              </a:rPr>
              <a:t>2003 KGSS vs.  2003 SSS</a:t>
            </a:r>
            <a:endParaRPr lang="ko-KR" altLang="ko-KR" sz="26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Sheet8!$A$11</c:f>
              <c:strCache>
                <c:ptCount val="1"/>
                <c:pt idx="0">
                  <c:v>Buddhist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Sheet8!$B$10:$C$10</c:f>
              <c:strCache>
                <c:ptCount val="2"/>
                <c:pt idx="0">
                  <c:v>KGSS</c:v>
                </c:pt>
                <c:pt idx="1">
                  <c:v>SSS</c:v>
                </c:pt>
              </c:strCache>
            </c:strRef>
          </c:cat>
          <c:val>
            <c:numRef>
              <c:f>Sheet8!$B$11:$C$11</c:f>
              <c:numCache>
                <c:formatCode>0.0</c:formatCode>
                <c:ptCount val="2"/>
                <c:pt idx="0">
                  <c:v>3.8</c:v>
                </c:pt>
                <c:pt idx="1">
                  <c:v>3.9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3E-4F00-A34B-B4CDE1CEC4EA}"/>
            </c:ext>
          </c:extLst>
        </c:ser>
        <c:ser>
          <c:idx val="1"/>
          <c:order val="1"/>
          <c:tx>
            <c:strRef>
              <c:f>Sheet8!$A$12</c:f>
              <c:strCache>
                <c:ptCount val="1"/>
                <c:pt idx="0">
                  <c:v>Protestant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Sheet8!$B$10:$C$10</c:f>
              <c:strCache>
                <c:ptCount val="2"/>
                <c:pt idx="0">
                  <c:v>KGSS</c:v>
                </c:pt>
                <c:pt idx="1">
                  <c:v>SSS</c:v>
                </c:pt>
              </c:strCache>
            </c:strRef>
          </c:cat>
          <c:val>
            <c:numRef>
              <c:f>Sheet8!$B$12:$C$12</c:f>
              <c:numCache>
                <c:formatCode>0.0</c:formatCode>
                <c:ptCount val="2"/>
                <c:pt idx="0">
                  <c:v>75.900000000000006</c:v>
                </c:pt>
                <c:pt idx="1">
                  <c:v>73.3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B3E-4F00-A34B-B4CDE1CEC4EA}"/>
            </c:ext>
          </c:extLst>
        </c:ser>
        <c:ser>
          <c:idx val="2"/>
          <c:order val="2"/>
          <c:tx>
            <c:strRef>
              <c:f>Sheet8!$A$13</c:f>
              <c:strCache>
                <c:ptCount val="1"/>
                <c:pt idx="0">
                  <c:v>Catholic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Sheet8!$B$10:$C$10</c:f>
              <c:strCache>
                <c:ptCount val="2"/>
                <c:pt idx="0">
                  <c:v>KGSS</c:v>
                </c:pt>
                <c:pt idx="1">
                  <c:v>SSS</c:v>
                </c:pt>
              </c:strCache>
            </c:strRef>
          </c:cat>
          <c:val>
            <c:numRef>
              <c:f>Sheet8!$B$13:$C$13</c:f>
              <c:numCache>
                <c:formatCode>0.0</c:formatCode>
                <c:ptCount val="2"/>
                <c:pt idx="0">
                  <c:v>48.2</c:v>
                </c:pt>
                <c:pt idx="1">
                  <c:v>50.2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B3E-4F00-A34B-B4CDE1CEC4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5276896"/>
        <c:axId val="1585283424"/>
      </c:barChart>
      <c:catAx>
        <c:axId val="158527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5283424"/>
        <c:crosses val="autoZero"/>
        <c:auto val="1"/>
        <c:lblAlgn val="ctr"/>
        <c:lblOffset val="100"/>
        <c:noMultiLvlLbl val="0"/>
      </c:catAx>
      <c:valAx>
        <c:axId val="158528342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5276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KGSS!$R$39</c:f>
              <c:strCache>
                <c:ptCount val="1"/>
                <c:pt idx="0">
                  <c:v>Buddhist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8037135278514589E-2"/>
                  <c:y val="0.11742660836976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D34-4285-B764-3BB26FC4D7DB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5.0929462694168579E-2"/>
                  <c:y val="6.0924301067321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A09-470C-9E2D-3623373BCB5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KGSS!$S$38:$AE$38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2016</c:v>
                </c:pt>
              </c:numCache>
            </c:numRef>
          </c:cat>
          <c:val>
            <c:numRef>
              <c:f>KGSS!$S$39:$AE$39</c:f>
              <c:numCache>
                <c:formatCode>0.0</c:formatCode>
                <c:ptCount val="13"/>
                <c:pt idx="0">
                  <c:v>16.100000000000001</c:v>
                </c:pt>
                <c:pt idx="1">
                  <c:v>18.899999999999999</c:v>
                </c:pt>
                <c:pt idx="2">
                  <c:v>11.3</c:v>
                </c:pt>
                <c:pt idx="3">
                  <c:v>10.1</c:v>
                </c:pt>
                <c:pt idx="4">
                  <c:v>14.6</c:v>
                </c:pt>
                <c:pt idx="5">
                  <c:v>17.100000000000001</c:v>
                </c:pt>
                <c:pt idx="6">
                  <c:v>17.399999999999999</c:v>
                </c:pt>
                <c:pt idx="7">
                  <c:v>13.1</c:v>
                </c:pt>
                <c:pt idx="8">
                  <c:v>16.8</c:v>
                </c:pt>
                <c:pt idx="9">
                  <c:v>13</c:v>
                </c:pt>
                <c:pt idx="10">
                  <c:v>16.399999999999999</c:v>
                </c:pt>
                <c:pt idx="11">
                  <c:v>14.6</c:v>
                </c:pt>
                <c:pt idx="12">
                  <c:v>11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7E8-4210-A5AA-74584CCE2B9C}"/>
            </c:ext>
          </c:extLst>
        </c:ser>
        <c:ser>
          <c:idx val="1"/>
          <c:order val="1"/>
          <c:tx>
            <c:strRef>
              <c:f>KGSS!$R$40</c:f>
              <c:strCache>
                <c:ptCount val="1"/>
                <c:pt idx="0">
                  <c:v>Protestant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D34-4285-B764-3BB26FC4D7DB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2.0159578983108394E-2"/>
                  <c:y val="-7.2206579042751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A09-470C-9E2D-3623373BCB5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KGSS!$S$38:$AE$38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2016</c:v>
                </c:pt>
              </c:numCache>
            </c:numRef>
          </c:cat>
          <c:val>
            <c:numRef>
              <c:f>KGSS!$S$40:$AE$40</c:f>
              <c:numCache>
                <c:formatCode>0.0</c:formatCode>
                <c:ptCount val="13"/>
                <c:pt idx="0">
                  <c:v>28.4</c:v>
                </c:pt>
                <c:pt idx="1">
                  <c:v>32.6</c:v>
                </c:pt>
                <c:pt idx="2">
                  <c:v>24.1</c:v>
                </c:pt>
                <c:pt idx="3">
                  <c:v>21.3</c:v>
                </c:pt>
                <c:pt idx="4">
                  <c:v>24.9</c:v>
                </c:pt>
                <c:pt idx="5">
                  <c:v>25.8</c:v>
                </c:pt>
                <c:pt idx="6">
                  <c:v>25.8</c:v>
                </c:pt>
                <c:pt idx="7">
                  <c:v>30.2</c:v>
                </c:pt>
                <c:pt idx="8">
                  <c:v>23.1</c:v>
                </c:pt>
                <c:pt idx="9">
                  <c:v>25.6</c:v>
                </c:pt>
                <c:pt idx="10">
                  <c:v>23.9</c:v>
                </c:pt>
                <c:pt idx="11">
                  <c:v>19.899999999999999</c:v>
                </c:pt>
                <c:pt idx="12">
                  <c:v>22.1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7E8-4210-A5AA-74584CCE2B9C}"/>
            </c:ext>
          </c:extLst>
        </c:ser>
        <c:ser>
          <c:idx val="2"/>
          <c:order val="2"/>
          <c:tx>
            <c:strRef>
              <c:f>KGSS!$R$41</c:f>
              <c:strCache>
                <c:ptCount val="1"/>
                <c:pt idx="0">
                  <c:v>Catholic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D34-4285-B764-3BB26FC4D7DB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A09-470C-9E2D-3623373BCB5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KGSS!$S$38:$AE$38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2016</c:v>
                </c:pt>
              </c:numCache>
            </c:numRef>
          </c:cat>
          <c:val>
            <c:numRef>
              <c:f>KGSS!$S$41:$AE$41</c:f>
              <c:numCache>
                <c:formatCode>General</c:formatCode>
                <c:ptCount val="13"/>
                <c:pt idx="0">
                  <c:v>19.3</c:v>
                </c:pt>
                <c:pt idx="1">
                  <c:v>15.1</c:v>
                </c:pt>
                <c:pt idx="2">
                  <c:v>9.8000000000000007</c:v>
                </c:pt>
                <c:pt idx="3">
                  <c:v>19.399999999999999</c:v>
                </c:pt>
                <c:pt idx="4">
                  <c:v>18.100000000000001</c:v>
                </c:pt>
                <c:pt idx="5">
                  <c:v>12.6</c:v>
                </c:pt>
                <c:pt idx="6">
                  <c:v>11.4</c:v>
                </c:pt>
                <c:pt idx="7">
                  <c:v>12.3</c:v>
                </c:pt>
                <c:pt idx="8">
                  <c:v>20.3</c:v>
                </c:pt>
                <c:pt idx="9">
                  <c:v>16.7</c:v>
                </c:pt>
                <c:pt idx="10">
                  <c:v>20.7</c:v>
                </c:pt>
                <c:pt idx="11">
                  <c:v>14.4</c:v>
                </c:pt>
                <c:pt idx="12">
                  <c:v>15.8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27E8-4210-A5AA-74584CCE2B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5274176"/>
        <c:axId val="1585279072"/>
      </c:lineChart>
      <c:catAx>
        <c:axId val="158527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5279072"/>
        <c:crosses val="autoZero"/>
        <c:auto val="1"/>
        <c:lblAlgn val="ctr"/>
        <c:lblOffset val="100"/>
        <c:noMultiLvlLbl val="0"/>
      </c:catAx>
      <c:valAx>
        <c:axId val="1585279072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5274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KGSS!$S$46</c:f>
              <c:strCache>
                <c:ptCount val="1"/>
                <c:pt idx="0">
                  <c:v>Strong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KGSS!$R$47:$R$49</c:f>
              <c:strCache>
                <c:ptCount val="3"/>
                <c:pt idx="0">
                  <c:v>Buddhist</c:v>
                </c:pt>
                <c:pt idx="1">
                  <c:v>Protestant</c:v>
                </c:pt>
                <c:pt idx="2">
                  <c:v>Catholic</c:v>
                </c:pt>
              </c:strCache>
            </c:strRef>
          </c:cat>
          <c:val>
            <c:numRef>
              <c:f>KGSS!$S$47:$S$49</c:f>
              <c:numCache>
                <c:formatCode>0.0</c:formatCode>
                <c:ptCount val="3"/>
                <c:pt idx="0">
                  <c:v>11</c:v>
                </c:pt>
                <c:pt idx="1">
                  <c:v>22.1</c:v>
                </c:pt>
                <c:pt idx="2">
                  <c:v>15.8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FA6-4348-91FE-145AFE6EB046}"/>
            </c:ext>
          </c:extLst>
        </c:ser>
        <c:ser>
          <c:idx val="1"/>
          <c:order val="1"/>
          <c:tx>
            <c:strRef>
              <c:f>KGSS!$T$46</c:f>
              <c:strCache>
                <c:ptCount val="1"/>
                <c:pt idx="0">
                  <c:v>Somewhat strong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KGSS!$R$47:$R$49</c:f>
              <c:strCache>
                <c:ptCount val="3"/>
                <c:pt idx="0">
                  <c:v>Buddhist</c:v>
                </c:pt>
                <c:pt idx="1">
                  <c:v>Protestant</c:v>
                </c:pt>
                <c:pt idx="2">
                  <c:v>Catholic</c:v>
                </c:pt>
              </c:strCache>
            </c:strRef>
          </c:cat>
          <c:val>
            <c:numRef>
              <c:f>KGSS!$T$47:$T$49</c:f>
              <c:numCache>
                <c:formatCode>0.0</c:formatCode>
                <c:ptCount val="3"/>
                <c:pt idx="0">
                  <c:v>32.6</c:v>
                </c:pt>
                <c:pt idx="1">
                  <c:v>36.9</c:v>
                </c:pt>
                <c:pt idx="2">
                  <c:v>26.3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FA6-4348-91FE-145AFE6EB046}"/>
            </c:ext>
          </c:extLst>
        </c:ser>
        <c:ser>
          <c:idx val="2"/>
          <c:order val="2"/>
          <c:tx>
            <c:strRef>
              <c:f>KGSS!$U$46</c:f>
              <c:strCache>
                <c:ptCount val="1"/>
                <c:pt idx="0">
                  <c:v>Not very strong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KGSS!$R$47:$R$49</c:f>
              <c:strCache>
                <c:ptCount val="3"/>
                <c:pt idx="0">
                  <c:v>Buddhist</c:v>
                </c:pt>
                <c:pt idx="1">
                  <c:v>Protestant</c:v>
                </c:pt>
                <c:pt idx="2">
                  <c:v>Catholic</c:v>
                </c:pt>
              </c:strCache>
            </c:strRef>
          </c:cat>
          <c:val>
            <c:numRef>
              <c:f>KGSS!$U$47:$U$49</c:f>
              <c:numCache>
                <c:formatCode>0.0</c:formatCode>
                <c:ptCount val="3"/>
                <c:pt idx="0">
                  <c:v>56.4</c:v>
                </c:pt>
                <c:pt idx="1">
                  <c:v>41</c:v>
                </c:pt>
                <c:pt idx="2">
                  <c:v>57.9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FA6-4348-91FE-145AFE6EB0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85283968"/>
        <c:axId val="1585282880"/>
      </c:barChart>
      <c:catAx>
        <c:axId val="158528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5282880"/>
        <c:crosses val="autoZero"/>
        <c:auto val="1"/>
        <c:lblAlgn val="ctr"/>
        <c:lblOffset val="100"/>
        <c:noMultiLvlLbl val="0"/>
      </c:catAx>
      <c:valAx>
        <c:axId val="1585282880"/>
        <c:scaling>
          <c:orientation val="minMax"/>
          <c:max val="100"/>
        </c:scaling>
        <c:delete val="1"/>
        <c:axPos val="l"/>
        <c:numFmt formatCode="0" sourceLinked="0"/>
        <c:majorTickMark val="none"/>
        <c:minorTickMark val="none"/>
        <c:tickLblPos val="nextTo"/>
        <c:crossAx val="158528396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DB859-4EE2-42BD-8896-44E8363E5249}" type="datetimeFigureOut">
              <a:rPr lang="ko-KR" altLang="en-US" smtClean="0"/>
              <a:t>2017-10-19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F40D4-4671-4432-B45C-049E6A15F0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2321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F40D4-4671-4432-B45C-049E6A15F09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83820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AA202-CFB9-4CFB-9B70-48BA04A842CB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56795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AA202-CFB9-4CFB-9B70-48BA04A842CB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18205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F40D4-4671-4432-B45C-049E6A15F091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8970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F40D4-4671-4432-B45C-049E6A15F091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6811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AA202-CFB9-4CFB-9B70-48BA04A842CB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69979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AA202-CFB9-4CFB-9B70-48BA04A842CB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90321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AA202-CFB9-4CFB-9B70-48BA04A842CB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43696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F40D4-4671-4432-B45C-049E6A15F091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50578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AA202-CFB9-4CFB-9B70-48BA04A842CB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93074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CB3D9-8FB7-4E36-806B-24F578DFAF25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961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F061E-064A-4EB3-91A8-8D0BC02950F0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4994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AA202-CFB9-4CFB-9B70-48BA04A842CB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1758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AA202-CFB9-4CFB-9B70-48BA04A842CB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0856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F40D4-4671-4432-B45C-049E6A15F09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8611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F40D4-4671-4432-B45C-049E6A15F091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7431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F40D4-4671-4432-B45C-049E6A15F091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8838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AA202-CFB9-4CFB-9B70-48BA04A842CB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7263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AA202-CFB9-4CFB-9B70-48BA04A842CB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36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AC4C-F1BB-435B-9318-441E551823ED}" type="datetimeFigureOut">
              <a:rPr lang="ko-KR" altLang="en-US" smtClean="0"/>
              <a:t>2017-10-19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08CF-8192-406F-99E1-B915B57D27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616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AC4C-F1BB-435B-9318-441E551823ED}" type="datetimeFigureOut">
              <a:rPr lang="ko-KR" altLang="en-US" smtClean="0"/>
              <a:t>2017-10-19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08CF-8192-406F-99E1-B915B57D27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12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AC4C-F1BB-435B-9318-441E551823ED}" type="datetimeFigureOut">
              <a:rPr lang="ko-KR" altLang="en-US" smtClean="0"/>
              <a:t>2017-10-19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08CF-8192-406F-99E1-B915B57D27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623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AC4C-F1BB-435B-9318-441E551823ED}" type="datetimeFigureOut">
              <a:rPr lang="ko-KR" altLang="en-US" smtClean="0"/>
              <a:t>2017-10-19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08CF-8192-406F-99E1-B915B57D27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17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AC4C-F1BB-435B-9318-441E551823ED}" type="datetimeFigureOut">
              <a:rPr lang="ko-KR" altLang="en-US" smtClean="0"/>
              <a:t>2017-10-19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08CF-8192-406F-99E1-B915B57D27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757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AC4C-F1BB-435B-9318-441E551823ED}" type="datetimeFigureOut">
              <a:rPr lang="ko-KR" altLang="en-US" smtClean="0"/>
              <a:t>2017-10-19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08CF-8192-406F-99E1-B915B57D27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690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AC4C-F1BB-435B-9318-441E551823ED}" type="datetimeFigureOut">
              <a:rPr lang="ko-KR" altLang="en-US" smtClean="0"/>
              <a:t>2017-10-19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08CF-8192-406F-99E1-B915B57D27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923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AC4C-F1BB-435B-9318-441E551823ED}" type="datetimeFigureOut">
              <a:rPr lang="ko-KR" altLang="en-US" smtClean="0"/>
              <a:t>2017-10-19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08CF-8192-406F-99E1-B915B57D27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421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AC4C-F1BB-435B-9318-441E551823ED}" type="datetimeFigureOut">
              <a:rPr lang="ko-KR" altLang="en-US" smtClean="0"/>
              <a:t>2017-10-19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08CF-8192-406F-99E1-B915B57D27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4729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AC4C-F1BB-435B-9318-441E551823ED}" type="datetimeFigureOut">
              <a:rPr lang="ko-KR" altLang="en-US" smtClean="0"/>
              <a:t>2017-10-19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08CF-8192-406F-99E1-B915B57D27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885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AC4C-F1BB-435B-9318-441E551823ED}" type="datetimeFigureOut">
              <a:rPr lang="ko-KR" altLang="en-US" smtClean="0"/>
              <a:t>2017-10-19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08CF-8192-406F-99E1-B915B57D27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890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5AC4C-F1BB-435B-9318-441E551823ED}" type="datetimeFigureOut">
              <a:rPr lang="ko-KR" altLang="en-US" smtClean="0"/>
              <a:t>2017-10-19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208CF-8192-406F-99E1-B915B57D27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847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ctrTitle"/>
          </p:nvPr>
        </p:nvSpPr>
        <p:spPr>
          <a:xfrm>
            <a:off x="1524000" y="687290"/>
            <a:ext cx="9144000" cy="3967163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Measuring religion in South Korea: the Korean General Social Survey (KGSS)</a:t>
            </a:r>
            <a:r>
              <a:rPr lang="ko-KR" altLang="ko-KR" dirty="0"/>
              <a:t/>
            </a:r>
            <a:br>
              <a:rPr lang="ko-KR" altLang="ko-KR" dirty="0"/>
            </a:br>
            <a:r>
              <a:rPr lang="ko-KR" altLang="ko-KR" dirty="0"/>
              <a:t/>
            </a:r>
            <a:br>
              <a:rPr lang="ko-KR" altLang="ko-KR" dirty="0"/>
            </a:br>
            <a:endParaRPr lang="ko-KR" altLang="en-US" dirty="0"/>
          </a:p>
        </p:txBody>
      </p:sp>
      <p:sp>
        <p:nvSpPr>
          <p:cNvPr id="7" name="부제목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err="1"/>
              <a:t>Jibum</a:t>
            </a:r>
            <a:r>
              <a:rPr lang="en-US" altLang="ko-KR" dirty="0"/>
              <a:t> Kim, </a:t>
            </a:r>
            <a:r>
              <a:rPr lang="en-US" altLang="ko-KR" dirty="0" err="1"/>
              <a:t>Sungkyunkwan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51208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RELIGIOUS SERVICE ATTENDANCE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9090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>
            <a:extLst>
              <a:ext uri="{FF2B5EF4-FFF2-40B4-BE49-F238E27FC236}">
                <a16:creationId xmlns="" xmlns:a16="http://schemas.microsoft.com/office/drawing/2014/main" id="{00000000-0008-0000-0300-00000200000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58081179"/>
              </p:ext>
            </p:extLst>
          </p:nvPr>
        </p:nvGraphicFramePr>
        <p:xfrm>
          <a:off x="115331" y="947738"/>
          <a:ext cx="11638866" cy="5783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7D522FE-44F6-4529-8396-E6EB59EF02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99461" y="139701"/>
            <a:ext cx="11305308" cy="68262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ko-KR" sz="3200" dirty="0">
                <a:solidFill>
                  <a:schemeClr val="tx1"/>
                </a:solidFill>
              </a:rPr>
              <a:t>Trend of religious service attendance at least once a week among Religious Group, 2003-2016 KGSS</a:t>
            </a:r>
            <a:endParaRPr lang="ko-KR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643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AEFDE56A-034E-44A3-B794-D8009771DFB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6115" y="588129"/>
            <a:ext cx="11258203" cy="549275"/>
          </a:xfrm>
        </p:spPr>
        <p:txBody>
          <a:bodyPr>
            <a:noAutofit/>
          </a:bodyPr>
          <a:lstStyle/>
          <a:p>
            <a:pPr algn="ctr"/>
            <a:r>
              <a:rPr lang="en-US" altLang="ko-KR" sz="3200" dirty="0">
                <a:solidFill>
                  <a:schemeClr val="tx1"/>
                </a:solidFill>
              </a:rPr>
              <a:t>Religious Service Attendance, 2016 KGSS</a:t>
            </a:r>
            <a:endParaRPr lang="ko-KR" alt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내용 개체 틀 3">
            <a:extLst>
              <a:ext uri="{FF2B5EF4-FFF2-40B4-BE49-F238E27FC236}">
                <a16:creationId xmlns="" xmlns:a16="http://schemas.microsoft.com/office/drawing/2014/main" id="{4A0A636F-23CB-48AE-A78C-CD99A65D7F76}"/>
              </a:ext>
            </a:extLst>
          </p:cNvPr>
          <p:cNvGraphicFramePr>
            <a:graphicFrameLocks noGrp="1"/>
          </p:cNvGraphicFramePr>
          <p:nvPr>
            <p:ph idx="4294967295"/>
            <p:extLst/>
          </p:nvPr>
        </p:nvGraphicFramePr>
        <p:xfrm>
          <a:off x="293688" y="1087528"/>
          <a:ext cx="11898312" cy="5687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오른쪽 중괄호 8">
            <a:extLst>
              <a:ext uri="{FF2B5EF4-FFF2-40B4-BE49-F238E27FC236}">
                <a16:creationId xmlns="" xmlns:a16="http://schemas.microsoft.com/office/drawing/2014/main" id="{EC91BA54-6990-43E1-9C15-D652619CD50D}"/>
              </a:ext>
            </a:extLst>
          </p:cNvPr>
          <p:cNvSpPr/>
          <p:nvPr/>
        </p:nvSpPr>
        <p:spPr>
          <a:xfrm>
            <a:off x="2332658" y="5910739"/>
            <a:ext cx="172015" cy="253497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오른쪽 중괄호 9">
            <a:extLst>
              <a:ext uri="{FF2B5EF4-FFF2-40B4-BE49-F238E27FC236}">
                <a16:creationId xmlns="" xmlns:a16="http://schemas.microsoft.com/office/drawing/2014/main" id="{5F4A3403-DF01-4E9E-8FB5-4FB36E8BABC0}"/>
              </a:ext>
            </a:extLst>
          </p:cNvPr>
          <p:cNvSpPr/>
          <p:nvPr/>
        </p:nvSpPr>
        <p:spPr>
          <a:xfrm>
            <a:off x="5036017" y="2892828"/>
            <a:ext cx="497941" cy="3337907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오른쪽 중괄호 10">
            <a:extLst>
              <a:ext uri="{FF2B5EF4-FFF2-40B4-BE49-F238E27FC236}">
                <a16:creationId xmlns="" xmlns:a16="http://schemas.microsoft.com/office/drawing/2014/main" id="{58E37CBE-77E8-4FBE-828E-3ED4D65816E6}"/>
              </a:ext>
            </a:extLst>
          </p:cNvPr>
          <p:cNvSpPr/>
          <p:nvPr/>
        </p:nvSpPr>
        <p:spPr>
          <a:xfrm>
            <a:off x="7817722" y="4089862"/>
            <a:ext cx="497941" cy="2140874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602212" y="5852821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7%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33958" y="4377115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67%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315663" y="4975633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42%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20167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차트 3">
            <a:extLst>
              <a:ext uri="{FF2B5EF4-FFF2-40B4-BE49-F238E27FC236}">
                <a16:creationId xmlns="" xmlns:a16="http://schemas.microsoft.com/office/drawing/2014/main" id="{2BA68669-A351-4649-9838-8E2472BFA6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205118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64444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Strength of Religious Affiliation</a:t>
            </a:r>
            <a:endParaRPr lang="ko-KR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37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>
            <a:extLst>
              <a:ext uri="{FF2B5EF4-FFF2-40B4-BE49-F238E27FC236}">
                <a16:creationId xmlns="" xmlns:a16="http://schemas.microsoft.com/office/drawing/2014/main" id="{C125D20B-EAB1-4326-81BE-27F86BEAB088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531728"/>
              </p:ext>
            </p:extLst>
          </p:nvPr>
        </p:nvGraphicFramePr>
        <p:xfrm>
          <a:off x="222250" y="1646237"/>
          <a:ext cx="11969750" cy="508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제목 1">
            <a:extLst>
              <a:ext uri="{FF2B5EF4-FFF2-40B4-BE49-F238E27FC236}">
                <a16:creationId xmlns="" xmlns:a16="http://schemas.microsoft.com/office/drawing/2014/main" id="{A676F8F5-E7EA-4E5E-BC12-C2885760A13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8888" y="557212"/>
            <a:ext cx="11288683" cy="1089025"/>
          </a:xfrm>
        </p:spPr>
        <p:txBody>
          <a:bodyPr>
            <a:normAutofit/>
          </a:bodyPr>
          <a:lstStyle/>
          <a:p>
            <a:pPr algn="ctr"/>
            <a:r>
              <a:rPr lang="en-US" altLang="ko-KR" sz="3200" dirty="0">
                <a:solidFill>
                  <a:schemeClr val="tx1"/>
                </a:solidFill>
              </a:rPr>
              <a:t>Trend of Strength of Religious Affiliation </a:t>
            </a:r>
            <a:br>
              <a:rPr lang="en-US" altLang="ko-KR" sz="3200" dirty="0">
                <a:solidFill>
                  <a:schemeClr val="tx1"/>
                </a:solidFill>
              </a:rPr>
            </a:br>
            <a:r>
              <a:rPr lang="en-US" altLang="ko-KR" sz="3200" dirty="0">
                <a:solidFill>
                  <a:schemeClr val="tx1"/>
                </a:solidFill>
              </a:rPr>
              <a:t>(% Strong), 2003-2016 KGSS</a:t>
            </a:r>
            <a:endParaRPr lang="ko-KR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640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95C6D6F-C00F-405F-8F85-DAE9F649039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65513" y="484247"/>
            <a:ext cx="11272058" cy="712788"/>
          </a:xfrm>
        </p:spPr>
        <p:txBody>
          <a:bodyPr>
            <a:normAutofit/>
          </a:bodyPr>
          <a:lstStyle/>
          <a:p>
            <a:pPr algn="ctr"/>
            <a:r>
              <a:rPr lang="en-US" altLang="ko-KR" sz="3200" dirty="0">
                <a:solidFill>
                  <a:schemeClr val="tx1"/>
                </a:solidFill>
              </a:rPr>
              <a:t>Strength of Religious Affiliation, 2016 KGSS</a:t>
            </a:r>
            <a:endParaRPr lang="ko-KR" alt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내용 개체 틀 3">
            <a:extLst>
              <a:ext uri="{FF2B5EF4-FFF2-40B4-BE49-F238E27FC236}">
                <a16:creationId xmlns="" xmlns:a16="http://schemas.microsoft.com/office/drawing/2014/main" id="{3CBD111B-C103-46DE-BCA0-E10FF364B9E0}"/>
              </a:ext>
            </a:extLst>
          </p:cNvPr>
          <p:cNvGraphicFramePr>
            <a:graphicFrameLocks noGrp="1"/>
          </p:cNvGraphicFramePr>
          <p:nvPr>
            <p:ph idx="4294967295"/>
            <p:extLst/>
          </p:nvPr>
        </p:nvGraphicFramePr>
        <p:xfrm>
          <a:off x="304800" y="1280160"/>
          <a:ext cx="11887200" cy="5468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1745675" y="2261063"/>
            <a:ext cx="1213658" cy="748146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509762" y="2294313"/>
            <a:ext cx="1213658" cy="748146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5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4" name="제목 3">
            <a:extLst>
              <a:ext uri="{FF2B5EF4-FFF2-40B4-BE49-F238E27FC236}">
                <a16:creationId xmlns="" xmlns:a16="http://schemas.microsoft.com/office/drawing/2014/main" id="{10DC9EB2-50C2-46D5-B89C-A4C702AAEED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 latinLnBrk="0"/>
            <a:r>
              <a:rPr lang="en-US" altLang="ko-KR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% of Church Attendance at Least Once a Week and Strength of Religious Affiliation (% strong) among Protestants and Catholics in US and Korea, 2016 GSS and 2016 KGSS</a:t>
            </a:r>
          </a:p>
        </p:txBody>
      </p:sp>
      <p:graphicFrame>
        <p:nvGraphicFramePr>
          <p:cNvPr id="7" name="차트 6">
            <a:extLst>
              <a:ext uri="{FF2B5EF4-FFF2-40B4-BE49-F238E27FC236}">
                <a16:creationId xmlns="" xmlns:a16="http://schemas.microsoft.com/office/drawing/2014/main" id="{C334426B-6E4F-4CDB-8843-BD4CAF799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529211"/>
              </p:ext>
            </p:extLst>
          </p:nvPr>
        </p:nvGraphicFramePr>
        <p:xfrm>
          <a:off x="155275" y="1825626"/>
          <a:ext cx="11852695" cy="486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43640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RELIGIOUS GROUP vs. CONFUCIANISM</a:t>
            </a:r>
            <a:endParaRPr lang="ko-KR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64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차트 1">
            <a:extLst>
              <a:ext uri="{FF2B5EF4-FFF2-40B4-BE49-F238E27FC236}">
                <a16:creationId xmlns="" xmlns:a16="http://schemas.microsoft.com/office/drawing/2014/main" id="{9CFD3968-9B16-4D3E-A9D1-516EA34B3E0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4287" y="1579418"/>
          <a:ext cx="11967099" cy="5278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1366" y="633831"/>
            <a:ext cx="112029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/>
              <a:t>“(Regardless of your religious affiliation) do you consider yourself a Confucian?” (% of  YES by religious group, 2016 KGSS)</a:t>
            </a:r>
            <a:endParaRPr lang="ko-KR" altLang="en-US" sz="3200" dirty="0"/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23801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차트 3">
            <a:extLst>
              <a:ext uri="{FF2B5EF4-FFF2-40B4-BE49-F238E27FC236}">
                <a16:creationId xmlns="" xmlns:a16="http://schemas.microsoft.com/office/drawing/2014/main" id="{87286B4F-653C-4854-9986-944B1FED08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52605"/>
              </p:ext>
            </p:extLst>
          </p:nvPr>
        </p:nvGraphicFramePr>
        <p:xfrm>
          <a:off x="198304" y="139485"/>
          <a:ext cx="11887199" cy="6718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7049193" y="3084164"/>
            <a:ext cx="1496291" cy="155433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38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ko-KR" sz="4000" dirty="0">
                <a:ea typeface="굴림" panose="020B0600000101010101" pitchFamily="50" charset="-127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903263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Korean General Social Survey (KGSS)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45177"/>
            <a:ext cx="11029615" cy="4459210"/>
          </a:xfrm>
        </p:spPr>
        <p:txBody>
          <a:bodyPr>
            <a:noAutofit/>
          </a:bodyPr>
          <a:lstStyle/>
          <a:p>
            <a:pPr lvl="0"/>
            <a:r>
              <a:rPr lang="en-US" altLang="ko-KR" sz="3200" dirty="0"/>
              <a:t>Korean Version of the US GSS</a:t>
            </a:r>
          </a:p>
          <a:p>
            <a:pPr lvl="0"/>
            <a:r>
              <a:rPr lang="en-US" altLang="ko-KR" sz="3200" dirty="0"/>
              <a:t>2003-2014, 2016</a:t>
            </a:r>
          </a:p>
          <a:p>
            <a:pPr lvl="0"/>
            <a:r>
              <a:rPr lang="en-US" altLang="ko-KR" sz="3200" dirty="0"/>
              <a:t>Cross-sectional survey of adults</a:t>
            </a:r>
          </a:p>
          <a:p>
            <a:pPr lvl="0"/>
            <a:r>
              <a:rPr lang="en-US" altLang="ko-KR" sz="3200" dirty="0"/>
              <a:t>Data Collection Mode: Face-to-face interview using PAPI</a:t>
            </a:r>
          </a:p>
          <a:p>
            <a:pPr lvl="0"/>
            <a:r>
              <a:rPr lang="en-US" altLang="ko-KR" sz="3200" dirty="0"/>
              <a:t>Response rate: 60% in early 2000s 47% in 2016</a:t>
            </a:r>
          </a:p>
          <a:p>
            <a:pPr lvl="0"/>
            <a:r>
              <a:rPr lang="en-US" altLang="ko-KR" sz="3200" dirty="0"/>
              <a:t>Interviewers: 37 university students (400)</a:t>
            </a:r>
          </a:p>
          <a:p>
            <a:pPr lvl="0"/>
            <a:r>
              <a:rPr lang="en-US" altLang="ko-KR" sz="3200" dirty="0"/>
              <a:t>June to October</a:t>
            </a:r>
          </a:p>
        </p:txBody>
      </p:sp>
    </p:spTree>
    <p:extLst>
      <p:ext uri="{BB962C8B-B14F-4D97-AF65-F5344CB8AC3E}">
        <p14:creationId xmlns:p14="http://schemas.microsoft.com/office/powerpoint/2010/main" val="2199902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3574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ko-KR" sz="2800" dirty="0">
                <a:ea typeface="굴림" panose="020B0600000101010101" pitchFamily="50" charset="-127"/>
              </a:rPr>
              <a:t>KGSS Religious Items: 2003-2004 vs. 2005-2016</a:t>
            </a:r>
          </a:p>
        </p:txBody>
      </p:sp>
      <p:sp>
        <p:nvSpPr>
          <p:cNvPr id="12291" name="Content Placeholder 4"/>
          <p:cNvSpPr>
            <a:spLocks noGrp="1"/>
          </p:cNvSpPr>
          <p:nvPr>
            <p:ph idx="1"/>
          </p:nvPr>
        </p:nvSpPr>
        <p:spPr>
          <a:xfrm>
            <a:off x="382382" y="835743"/>
            <a:ext cx="6217926" cy="587740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altLang="ko-KR" b="1" dirty="0">
                <a:ea typeface="굴림" panose="020B0600000101010101" pitchFamily="50" charset="-127"/>
              </a:rPr>
              <a:t>2003-2004:</a:t>
            </a:r>
          </a:p>
          <a:p>
            <a:pPr eaLnBrk="1" hangingPunct="1">
              <a:buFontTx/>
              <a:buNone/>
            </a:pPr>
            <a:r>
              <a:rPr lang="en-US" altLang="ko-KR" sz="1800" b="1" dirty="0">
                <a:latin typeface="+mj-lt"/>
                <a:ea typeface="굴림" panose="020B0600000101010101" pitchFamily="50" charset="-127"/>
              </a:rPr>
              <a:t>28.What is your religion?</a:t>
            </a:r>
          </a:p>
          <a:p>
            <a:pPr eaLnBrk="1" hangingPunct="1">
              <a:buFontTx/>
              <a:buNone/>
            </a:pPr>
            <a:r>
              <a:rPr lang="ko-KR" altLang="en-US" sz="1800" b="1" dirty="0">
                <a:latin typeface="+mj-lt"/>
                <a:ea typeface="맑은 고딕" panose="020B0503020000020004" pitchFamily="50" charset="-127"/>
              </a:rPr>
              <a:t>① </a:t>
            </a:r>
            <a:r>
              <a:rPr lang="en-US" altLang="ko-KR" sz="1800" b="1" dirty="0">
                <a:latin typeface="+mj-lt"/>
                <a:ea typeface="굴림" panose="020B0600000101010101" pitchFamily="50" charset="-127"/>
              </a:rPr>
              <a:t>Buddhist </a:t>
            </a:r>
            <a:r>
              <a:rPr lang="ko-KR" altLang="en-US" sz="1800" b="1" dirty="0">
                <a:latin typeface="+mj-lt"/>
                <a:ea typeface="맑은 고딕" panose="020B0503020000020004" pitchFamily="50" charset="-127"/>
              </a:rPr>
              <a:t>③ </a:t>
            </a:r>
            <a:r>
              <a:rPr lang="en-US" altLang="ko-KR" sz="1800" b="1" dirty="0">
                <a:latin typeface="+mj-lt"/>
                <a:ea typeface="굴림" panose="020B0600000101010101" pitchFamily="50" charset="-127"/>
              </a:rPr>
              <a:t>Catholic </a:t>
            </a:r>
          </a:p>
          <a:p>
            <a:pPr eaLnBrk="1" hangingPunct="1">
              <a:buFontTx/>
              <a:buNone/>
            </a:pPr>
            <a:r>
              <a:rPr lang="ko-KR" altLang="en-US" sz="1800" b="1" dirty="0">
                <a:latin typeface="+mj-lt"/>
                <a:ea typeface="맑은 고딕" panose="020B0503020000020004" pitchFamily="50" charset="-127"/>
              </a:rPr>
              <a:t>② </a:t>
            </a:r>
            <a:r>
              <a:rPr lang="en-US" altLang="ko-KR" sz="1800" b="1" dirty="0">
                <a:latin typeface="+mj-lt"/>
                <a:ea typeface="굴림" panose="020B0600000101010101" pitchFamily="50" charset="-127"/>
              </a:rPr>
              <a:t>Protestant </a:t>
            </a:r>
            <a:r>
              <a:rPr lang="ko-KR" altLang="en-US" sz="1800" b="1" dirty="0">
                <a:latin typeface="+mj-lt"/>
                <a:ea typeface="맑은 고딕" panose="020B0503020000020004" pitchFamily="50" charset="-127"/>
              </a:rPr>
              <a:t>④ </a:t>
            </a:r>
            <a:r>
              <a:rPr lang="en-US" altLang="ko-KR" sz="1800" b="1" dirty="0">
                <a:latin typeface="+mj-lt"/>
                <a:ea typeface="굴림" panose="020B0600000101010101" pitchFamily="50" charset="-127"/>
              </a:rPr>
              <a:t>No religion (GO TO Q29) </a:t>
            </a:r>
          </a:p>
          <a:p>
            <a:pPr eaLnBrk="1" hangingPunct="1">
              <a:buFontTx/>
              <a:buNone/>
            </a:pPr>
            <a:r>
              <a:rPr lang="en-US" altLang="ko-KR" sz="1800" b="1" dirty="0">
                <a:latin typeface="+mj-lt"/>
                <a:ea typeface="굴림" panose="020B0600000101010101" pitchFamily="50" charset="-127"/>
              </a:rPr>
              <a:t>(5) OTHER (SPECIFY_______________)</a:t>
            </a:r>
          </a:p>
          <a:p>
            <a:pPr eaLnBrk="1" hangingPunct="1">
              <a:buFontTx/>
              <a:buNone/>
            </a:pPr>
            <a:endParaRPr lang="en-US" altLang="ko-KR" sz="1700" b="1" dirty="0">
              <a:ea typeface="굴림" panose="020B0600000101010101" pitchFamily="50" charset="-127"/>
            </a:endParaRPr>
          </a:p>
          <a:p>
            <a:pPr eaLnBrk="1" hangingPunct="1">
              <a:buFontTx/>
              <a:buNone/>
            </a:pPr>
            <a:r>
              <a:rPr lang="en-US" altLang="ko-KR" sz="1800" b="1" dirty="0">
                <a:ea typeface="굴림" panose="020B0600000101010101" pitchFamily="50" charset="-127"/>
              </a:rPr>
              <a:t>(IF YOU HAVE A RELIGION)</a:t>
            </a:r>
          </a:p>
          <a:p>
            <a:pPr eaLnBrk="1" hangingPunct="1">
              <a:buFontTx/>
              <a:buNone/>
            </a:pPr>
            <a:r>
              <a:rPr lang="en-US" altLang="ko-KR" sz="1800" b="1" dirty="0">
                <a:ea typeface="굴림" panose="020B0600000101010101" pitchFamily="50" charset="-127"/>
              </a:rPr>
              <a:t>28.1. How often do you attend religious services?</a:t>
            </a:r>
          </a:p>
          <a:p>
            <a:pPr eaLnBrk="1" hangingPunct="1">
              <a:buFontTx/>
              <a:buNone/>
            </a:pPr>
            <a:r>
              <a:rPr lang="en-US" altLang="ko-KR" sz="1800" b="1" dirty="0">
                <a:ea typeface="굴림" panose="020B0600000101010101" pitchFamily="50" charset="-127"/>
              </a:rPr>
              <a:t>(1) A few times a week (5) Several times a year</a:t>
            </a:r>
          </a:p>
          <a:p>
            <a:pPr eaLnBrk="1" hangingPunct="1">
              <a:buFontTx/>
              <a:buNone/>
            </a:pPr>
            <a:r>
              <a:rPr lang="en-US" altLang="ko-KR" sz="1800" b="1" dirty="0">
                <a:ea typeface="굴림" panose="020B0600000101010101" pitchFamily="50" charset="-127"/>
              </a:rPr>
              <a:t>(2) Once a week (6) Once a year</a:t>
            </a:r>
          </a:p>
          <a:p>
            <a:pPr eaLnBrk="1" hangingPunct="1">
              <a:buFontTx/>
              <a:buNone/>
            </a:pPr>
            <a:r>
              <a:rPr lang="en-US" altLang="ko-KR" sz="1800" b="1" dirty="0">
                <a:ea typeface="굴림" panose="020B0600000101010101" pitchFamily="50" charset="-127"/>
              </a:rPr>
              <a:t>(3) Two or three times a month (7) Less than once a year</a:t>
            </a:r>
          </a:p>
          <a:p>
            <a:pPr eaLnBrk="1" hangingPunct="1">
              <a:buFontTx/>
              <a:buNone/>
            </a:pPr>
            <a:r>
              <a:rPr lang="en-US" altLang="ko-KR" sz="1800" b="1" dirty="0">
                <a:ea typeface="굴림" panose="020B0600000101010101" pitchFamily="50" charset="-127"/>
              </a:rPr>
              <a:t>(4) Once a month (8) Never (88)DON’T KNOW</a:t>
            </a:r>
          </a:p>
          <a:p>
            <a:pPr eaLnBrk="1" hangingPunct="1">
              <a:buFontTx/>
              <a:buNone/>
            </a:pPr>
            <a:endParaRPr lang="en-US" altLang="ko-KR" sz="1800" b="1" dirty="0">
              <a:ea typeface="굴림" panose="020B0600000101010101" pitchFamily="50" charset="-127"/>
            </a:endParaRPr>
          </a:p>
          <a:p>
            <a:pPr>
              <a:buNone/>
            </a:pPr>
            <a:r>
              <a:rPr lang="en-US" altLang="ko-KR" sz="1800" b="1" dirty="0">
                <a:ea typeface="굴림" panose="020B0600000101010101" pitchFamily="50" charset="-127"/>
              </a:rPr>
              <a:t>28.2. Do you call yourself a strong, or not a very strong follower of your religion?</a:t>
            </a:r>
          </a:p>
          <a:p>
            <a:pPr>
              <a:buNone/>
            </a:pPr>
            <a:r>
              <a:rPr lang="ko-KR" altLang="en-US" sz="1800" b="1" dirty="0">
                <a:ea typeface="맑은 고딕" panose="020B0503020000020004" pitchFamily="50" charset="-127"/>
              </a:rPr>
              <a:t>①</a:t>
            </a:r>
            <a:r>
              <a:rPr lang="en-US" altLang="ko-KR" sz="1800" b="1" dirty="0">
                <a:ea typeface="맑은 고딕" panose="020B0503020000020004" pitchFamily="50" charset="-127"/>
              </a:rPr>
              <a:t> Strong </a:t>
            </a:r>
            <a:r>
              <a:rPr lang="ko-KR" altLang="en-US" sz="1800" b="1" dirty="0">
                <a:ea typeface="맑은 고딕" panose="020B0503020000020004" pitchFamily="50" charset="-127"/>
              </a:rPr>
              <a:t>③</a:t>
            </a:r>
            <a:r>
              <a:rPr lang="en-US" altLang="ko-KR" sz="1800" b="1" dirty="0">
                <a:ea typeface="맑은 고딕" panose="020B0503020000020004" pitchFamily="50" charset="-127"/>
              </a:rPr>
              <a:t> Not very strong </a:t>
            </a:r>
          </a:p>
          <a:p>
            <a:pPr>
              <a:buNone/>
            </a:pPr>
            <a:r>
              <a:rPr lang="ko-KR" altLang="en-US" sz="1800" b="1" dirty="0"/>
              <a:t>② </a:t>
            </a:r>
            <a:r>
              <a:rPr lang="en-US" altLang="ko-KR" sz="1800" b="1" dirty="0">
                <a:ea typeface="맑은 고딕" panose="020B0503020000020004" pitchFamily="50" charset="-127"/>
              </a:rPr>
              <a:t>Somewhat strong</a:t>
            </a:r>
            <a:r>
              <a:rPr lang="en-US" altLang="ko-KR" sz="1600" b="1" dirty="0">
                <a:ea typeface="굴림" panose="020B0600000101010101" pitchFamily="50" charset="-127"/>
              </a:rPr>
              <a:t> </a:t>
            </a:r>
            <a:r>
              <a:rPr lang="en-US" altLang="ko-KR" sz="1800" b="1" dirty="0">
                <a:ea typeface="맑은 고딕" panose="020B0503020000020004" pitchFamily="50" charset="-127"/>
              </a:rPr>
              <a:t>(8) DON’T KNOW</a:t>
            </a:r>
            <a:endParaRPr lang="en-US" altLang="ko-KR" sz="1800" b="1" dirty="0">
              <a:ea typeface="굴림" panose="020B0600000101010101" pitchFamily="50" charset="-127"/>
            </a:endParaRPr>
          </a:p>
          <a:p>
            <a:pPr eaLnBrk="1" hangingPunct="1"/>
            <a:endParaRPr lang="en-US" altLang="ko-KR" sz="1600" dirty="0">
              <a:ea typeface="굴림" panose="020B0600000101010101" pitchFamily="50" charset="-127"/>
            </a:endParaRPr>
          </a:p>
        </p:txBody>
      </p:sp>
      <p:sp>
        <p:nvSpPr>
          <p:cNvPr id="12292" name="Content Placeholder 5"/>
          <p:cNvSpPr>
            <a:spLocks noGrp="1"/>
          </p:cNvSpPr>
          <p:nvPr>
            <p:ph sz="half" idx="4294967295"/>
          </p:nvPr>
        </p:nvSpPr>
        <p:spPr>
          <a:xfrm>
            <a:off x="6666806" y="835743"/>
            <a:ext cx="5525193" cy="587740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Tx/>
              <a:buNone/>
            </a:pPr>
            <a:r>
              <a:rPr lang="en-US" altLang="ko-KR" sz="2400" b="1" dirty="0">
                <a:ea typeface="굴림" panose="020B0600000101010101" pitchFamily="50" charset="-127"/>
              </a:rPr>
              <a:t>2005- 2016:</a:t>
            </a:r>
          </a:p>
          <a:p>
            <a:pPr eaLnBrk="1" hangingPunct="1">
              <a:buFontTx/>
              <a:buNone/>
            </a:pPr>
            <a:r>
              <a:rPr lang="en-US" altLang="ko-KR" sz="2300" b="1" dirty="0">
                <a:ea typeface="굴림" panose="020B0600000101010101" pitchFamily="50" charset="-127"/>
              </a:rPr>
              <a:t>36. How often do you attend religious services?</a:t>
            </a:r>
          </a:p>
          <a:p>
            <a:pPr eaLnBrk="1" hangingPunct="1">
              <a:buFontTx/>
              <a:buNone/>
            </a:pPr>
            <a:r>
              <a:rPr lang="en-US" altLang="ko-KR" sz="2300" b="1" dirty="0">
                <a:ea typeface="굴림" panose="020B0600000101010101" pitchFamily="50" charset="-127"/>
              </a:rPr>
              <a:t>(01) A few times a week (06) Once a year</a:t>
            </a:r>
          </a:p>
          <a:p>
            <a:pPr eaLnBrk="1" hangingPunct="1">
              <a:buFontTx/>
              <a:buNone/>
            </a:pPr>
            <a:r>
              <a:rPr lang="en-US" altLang="ko-KR" sz="2300" b="1" dirty="0">
                <a:ea typeface="굴림" panose="020B0600000101010101" pitchFamily="50" charset="-127"/>
              </a:rPr>
              <a:t>(02) Once a week (07) Less than once a year</a:t>
            </a:r>
          </a:p>
          <a:p>
            <a:pPr eaLnBrk="1" hangingPunct="1">
              <a:buFontTx/>
              <a:buNone/>
            </a:pPr>
            <a:r>
              <a:rPr lang="en-US" altLang="ko-KR" sz="2300" b="1" dirty="0">
                <a:ea typeface="굴림" panose="020B0600000101010101" pitchFamily="50" charset="-127"/>
              </a:rPr>
              <a:t>(03) Two or three times a month (08) NEVER</a:t>
            </a:r>
          </a:p>
          <a:p>
            <a:pPr eaLnBrk="1" hangingPunct="1">
              <a:buFontTx/>
              <a:buNone/>
            </a:pPr>
            <a:r>
              <a:rPr lang="en-US" altLang="ko-KR" sz="2300" b="1" dirty="0">
                <a:ea typeface="굴림" panose="020B0600000101010101" pitchFamily="50" charset="-127"/>
              </a:rPr>
              <a:t>(04) Once a month (88) DON’T KNOW</a:t>
            </a:r>
          </a:p>
          <a:p>
            <a:pPr eaLnBrk="1" hangingPunct="1">
              <a:buFontTx/>
              <a:buNone/>
            </a:pPr>
            <a:r>
              <a:rPr lang="en-US" altLang="ko-KR" sz="2300" b="1" dirty="0">
                <a:ea typeface="굴림" panose="020B0600000101010101" pitchFamily="50" charset="-127"/>
              </a:rPr>
              <a:t>(05) Several times a year</a:t>
            </a:r>
          </a:p>
          <a:p>
            <a:pPr eaLnBrk="1" hangingPunct="1">
              <a:buFontTx/>
              <a:buNone/>
            </a:pPr>
            <a:endParaRPr lang="en-US" altLang="ko-KR" sz="2300" b="1" dirty="0">
              <a:ea typeface="굴림" panose="020B0600000101010101" pitchFamily="50" charset="-127"/>
            </a:endParaRPr>
          </a:p>
          <a:p>
            <a:pPr eaLnBrk="1" hangingPunct="1">
              <a:buFontTx/>
              <a:buNone/>
            </a:pPr>
            <a:r>
              <a:rPr lang="en-US" altLang="ko-KR" sz="2300" b="1" dirty="0">
                <a:ea typeface="굴림" panose="020B0600000101010101" pitchFamily="50" charset="-127"/>
              </a:rPr>
              <a:t>37. What is your religion?</a:t>
            </a:r>
          </a:p>
          <a:p>
            <a:pPr eaLnBrk="1" hangingPunct="1">
              <a:buFontTx/>
              <a:buNone/>
            </a:pPr>
            <a:r>
              <a:rPr lang="ko-KR" altLang="en-US" sz="2300" b="1" dirty="0">
                <a:ea typeface="맑은 고딕" panose="020B0503020000020004" pitchFamily="50" charset="-127"/>
              </a:rPr>
              <a:t>①</a:t>
            </a:r>
            <a:r>
              <a:rPr lang="en-US" altLang="ko-KR" sz="2300" b="1" dirty="0">
                <a:ea typeface="굴림" panose="020B0600000101010101" pitchFamily="50" charset="-127"/>
              </a:rPr>
              <a:t> Buddhist </a:t>
            </a:r>
            <a:r>
              <a:rPr lang="ko-KR" altLang="en-US" sz="2300" b="1" dirty="0">
                <a:ea typeface="맑은 고딕" panose="020B0503020000020004" pitchFamily="50" charset="-127"/>
              </a:rPr>
              <a:t>④</a:t>
            </a:r>
            <a:r>
              <a:rPr lang="en-US" altLang="ko-KR" sz="2300" b="1" dirty="0">
                <a:ea typeface="굴림" panose="020B0600000101010101" pitchFamily="50" charset="-127"/>
              </a:rPr>
              <a:t> No religion (GO TO Q38)</a:t>
            </a:r>
          </a:p>
          <a:p>
            <a:pPr eaLnBrk="1" hangingPunct="1">
              <a:buFontTx/>
              <a:buNone/>
            </a:pPr>
            <a:r>
              <a:rPr lang="ko-KR" altLang="en-US" sz="2300" b="1" dirty="0">
                <a:ea typeface="맑은 고딕" panose="020B0503020000020004" pitchFamily="50" charset="-127"/>
              </a:rPr>
              <a:t>②</a:t>
            </a:r>
            <a:r>
              <a:rPr lang="en-US" altLang="ko-KR" sz="2300" b="1" dirty="0">
                <a:ea typeface="굴림" panose="020B0600000101010101" pitchFamily="50" charset="-127"/>
              </a:rPr>
              <a:t> Protestant (77) OTHER (SPECIFY: )</a:t>
            </a:r>
          </a:p>
          <a:p>
            <a:pPr eaLnBrk="1" hangingPunct="1">
              <a:buFontTx/>
              <a:buNone/>
            </a:pPr>
            <a:r>
              <a:rPr lang="ko-KR" altLang="en-US" sz="2300" b="1" dirty="0">
                <a:ea typeface="맑은 고딕" panose="020B0503020000020004" pitchFamily="50" charset="-127"/>
              </a:rPr>
              <a:t>③</a:t>
            </a:r>
            <a:r>
              <a:rPr lang="en-US" altLang="ko-KR" sz="2300" b="1" dirty="0">
                <a:ea typeface="굴림" panose="020B0600000101010101" pitchFamily="50" charset="-127"/>
              </a:rPr>
              <a:t> Catholic</a:t>
            </a:r>
          </a:p>
          <a:p>
            <a:pPr eaLnBrk="1" hangingPunct="1">
              <a:buFontTx/>
              <a:buNone/>
            </a:pPr>
            <a:endParaRPr lang="en-US" altLang="ko-KR" sz="2300" b="1" dirty="0">
              <a:ea typeface="굴림" panose="020B0600000101010101" pitchFamily="50" charset="-127"/>
            </a:endParaRPr>
          </a:p>
          <a:p>
            <a:pPr>
              <a:buNone/>
            </a:pPr>
            <a:r>
              <a:rPr lang="en-US" altLang="ko-KR" sz="2300" b="1" dirty="0">
                <a:ea typeface="굴림" panose="020B0600000101010101" pitchFamily="50" charset="-127"/>
              </a:rPr>
              <a:t>37.1. (IF YOU HAVE A RELIGION) Do you call yourself a strong, or not a very strong follower of your religion?</a:t>
            </a:r>
          </a:p>
          <a:p>
            <a:pPr>
              <a:buNone/>
            </a:pPr>
            <a:r>
              <a:rPr lang="ko-KR" altLang="en-US" sz="2300" b="1" dirty="0">
                <a:ea typeface="맑은 고딕" panose="020B0503020000020004" pitchFamily="50" charset="-127"/>
              </a:rPr>
              <a:t>①</a:t>
            </a:r>
            <a:r>
              <a:rPr lang="en-US" altLang="ko-KR" sz="2300" b="1" dirty="0">
                <a:ea typeface="맑은 고딕" panose="020B0503020000020004" pitchFamily="50" charset="-127"/>
              </a:rPr>
              <a:t> Strong </a:t>
            </a:r>
            <a:r>
              <a:rPr lang="ko-KR" altLang="en-US" sz="2300" b="1" dirty="0">
                <a:ea typeface="맑은 고딕" panose="020B0503020000020004" pitchFamily="50" charset="-127"/>
              </a:rPr>
              <a:t>③</a:t>
            </a:r>
            <a:r>
              <a:rPr lang="en-US" altLang="ko-KR" sz="2300" b="1" dirty="0">
                <a:ea typeface="맑은 고딕" panose="020B0503020000020004" pitchFamily="50" charset="-127"/>
              </a:rPr>
              <a:t> Not very strong </a:t>
            </a:r>
          </a:p>
          <a:p>
            <a:pPr>
              <a:buNone/>
            </a:pPr>
            <a:r>
              <a:rPr lang="ko-KR" altLang="en-US" sz="2300" b="1" dirty="0">
                <a:ea typeface="맑은 고딕" panose="020B0503020000020004" pitchFamily="50" charset="-127"/>
              </a:rPr>
              <a:t>②</a:t>
            </a:r>
            <a:r>
              <a:rPr lang="en-US" altLang="ko-KR" sz="2300" b="1" dirty="0">
                <a:ea typeface="맑은 고딕" panose="020B0503020000020004" pitchFamily="50" charset="-127"/>
              </a:rPr>
              <a:t> Somewhat strong</a:t>
            </a:r>
            <a:r>
              <a:rPr lang="en-US" altLang="ko-KR" sz="2300" b="1" dirty="0">
                <a:ea typeface="굴림" panose="020B0600000101010101" pitchFamily="50" charset="-127"/>
              </a:rPr>
              <a:t> </a:t>
            </a:r>
            <a:r>
              <a:rPr lang="en-US" altLang="ko-KR" sz="2300" b="1" dirty="0">
                <a:ea typeface="맑은 고딕" panose="020B0503020000020004" pitchFamily="50" charset="-127"/>
              </a:rPr>
              <a:t>(8) DON’T KNOW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633556" y="1911925"/>
            <a:ext cx="0" cy="4605253"/>
          </a:xfrm>
          <a:prstGeom prst="line">
            <a:avLst/>
          </a:prstGeom>
          <a:ln w="28575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553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RELIGIOUS AFFILIATION</a:t>
            </a:r>
            <a:endParaRPr lang="ko-KR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5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="" xmlns:a16="http://schemas.microsoft.com/office/drawing/2014/main" id="{9454638C-1A8D-4934-9B7C-A2C1D25D1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624726"/>
              </p:ext>
            </p:extLst>
          </p:nvPr>
        </p:nvGraphicFramePr>
        <p:xfrm>
          <a:off x="81091" y="1534329"/>
          <a:ext cx="12029818" cy="5083446"/>
        </p:xfrm>
        <a:graphic>
          <a:graphicData uri="http://schemas.openxmlformats.org/drawingml/2006/table">
            <a:tbl>
              <a:tblPr/>
              <a:tblGrid>
                <a:gridCol w="664806">
                  <a:extLst>
                    <a:ext uri="{9D8B030D-6E8A-4147-A177-3AD203B41FA5}">
                      <a16:colId xmlns="" xmlns:a16="http://schemas.microsoft.com/office/drawing/2014/main" val="3440523034"/>
                    </a:ext>
                  </a:extLst>
                </a:gridCol>
                <a:gridCol w="332403">
                  <a:extLst>
                    <a:ext uri="{9D8B030D-6E8A-4147-A177-3AD203B41FA5}">
                      <a16:colId xmlns="" xmlns:a16="http://schemas.microsoft.com/office/drawing/2014/main" val="2954068229"/>
                    </a:ext>
                  </a:extLst>
                </a:gridCol>
                <a:gridCol w="332403">
                  <a:extLst>
                    <a:ext uri="{9D8B030D-6E8A-4147-A177-3AD203B41FA5}">
                      <a16:colId xmlns="" xmlns:a16="http://schemas.microsoft.com/office/drawing/2014/main" val="2175287455"/>
                    </a:ext>
                  </a:extLst>
                </a:gridCol>
                <a:gridCol w="332403">
                  <a:extLst>
                    <a:ext uri="{9D8B030D-6E8A-4147-A177-3AD203B41FA5}">
                      <a16:colId xmlns="" xmlns:a16="http://schemas.microsoft.com/office/drawing/2014/main" val="1686287495"/>
                    </a:ext>
                  </a:extLst>
                </a:gridCol>
                <a:gridCol w="332403">
                  <a:extLst>
                    <a:ext uri="{9D8B030D-6E8A-4147-A177-3AD203B41FA5}">
                      <a16:colId xmlns="" xmlns:a16="http://schemas.microsoft.com/office/drawing/2014/main" val="1339382884"/>
                    </a:ext>
                  </a:extLst>
                </a:gridCol>
                <a:gridCol w="332403">
                  <a:extLst>
                    <a:ext uri="{9D8B030D-6E8A-4147-A177-3AD203B41FA5}">
                      <a16:colId xmlns="" xmlns:a16="http://schemas.microsoft.com/office/drawing/2014/main" val="1285200699"/>
                    </a:ext>
                  </a:extLst>
                </a:gridCol>
                <a:gridCol w="332403">
                  <a:extLst>
                    <a:ext uri="{9D8B030D-6E8A-4147-A177-3AD203B41FA5}">
                      <a16:colId xmlns="" xmlns:a16="http://schemas.microsoft.com/office/drawing/2014/main" val="1650012718"/>
                    </a:ext>
                  </a:extLst>
                </a:gridCol>
                <a:gridCol w="332403">
                  <a:extLst>
                    <a:ext uri="{9D8B030D-6E8A-4147-A177-3AD203B41FA5}">
                      <a16:colId xmlns="" xmlns:a16="http://schemas.microsoft.com/office/drawing/2014/main" val="895970157"/>
                    </a:ext>
                  </a:extLst>
                </a:gridCol>
                <a:gridCol w="332403">
                  <a:extLst>
                    <a:ext uri="{9D8B030D-6E8A-4147-A177-3AD203B41FA5}">
                      <a16:colId xmlns="" xmlns:a16="http://schemas.microsoft.com/office/drawing/2014/main" val="3369212139"/>
                    </a:ext>
                  </a:extLst>
                </a:gridCol>
                <a:gridCol w="332403">
                  <a:extLst>
                    <a:ext uri="{9D8B030D-6E8A-4147-A177-3AD203B41FA5}">
                      <a16:colId xmlns="" xmlns:a16="http://schemas.microsoft.com/office/drawing/2014/main" val="3090003566"/>
                    </a:ext>
                  </a:extLst>
                </a:gridCol>
                <a:gridCol w="332403">
                  <a:extLst>
                    <a:ext uri="{9D8B030D-6E8A-4147-A177-3AD203B41FA5}">
                      <a16:colId xmlns="" xmlns:a16="http://schemas.microsoft.com/office/drawing/2014/main" val="2660093513"/>
                    </a:ext>
                  </a:extLst>
                </a:gridCol>
                <a:gridCol w="332403">
                  <a:extLst>
                    <a:ext uri="{9D8B030D-6E8A-4147-A177-3AD203B41FA5}">
                      <a16:colId xmlns="" xmlns:a16="http://schemas.microsoft.com/office/drawing/2014/main" val="73415013"/>
                    </a:ext>
                  </a:extLst>
                </a:gridCol>
                <a:gridCol w="332403">
                  <a:extLst>
                    <a:ext uri="{9D8B030D-6E8A-4147-A177-3AD203B41FA5}">
                      <a16:colId xmlns="" xmlns:a16="http://schemas.microsoft.com/office/drawing/2014/main" val="1399588133"/>
                    </a:ext>
                  </a:extLst>
                </a:gridCol>
                <a:gridCol w="332403">
                  <a:extLst>
                    <a:ext uri="{9D8B030D-6E8A-4147-A177-3AD203B41FA5}">
                      <a16:colId xmlns="" xmlns:a16="http://schemas.microsoft.com/office/drawing/2014/main" val="2586321211"/>
                    </a:ext>
                  </a:extLst>
                </a:gridCol>
                <a:gridCol w="332403">
                  <a:extLst>
                    <a:ext uri="{9D8B030D-6E8A-4147-A177-3AD203B41FA5}">
                      <a16:colId xmlns="" xmlns:a16="http://schemas.microsoft.com/office/drawing/2014/main" val="2777590077"/>
                    </a:ext>
                  </a:extLst>
                </a:gridCol>
                <a:gridCol w="332403">
                  <a:extLst>
                    <a:ext uri="{9D8B030D-6E8A-4147-A177-3AD203B41FA5}">
                      <a16:colId xmlns="" xmlns:a16="http://schemas.microsoft.com/office/drawing/2014/main" val="1332354869"/>
                    </a:ext>
                  </a:extLst>
                </a:gridCol>
                <a:gridCol w="332403">
                  <a:extLst>
                    <a:ext uri="{9D8B030D-6E8A-4147-A177-3AD203B41FA5}">
                      <a16:colId xmlns="" xmlns:a16="http://schemas.microsoft.com/office/drawing/2014/main" val="54431494"/>
                    </a:ext>
                  </a:extLst>
                </a:gridCol>
                <a:gridCol w="332403">
                  <a:extLst>
                    <a:ext uri="{9D8B030D-6E8A-4147-A177-3AD203B41FA5}">
                      <a16:colId xmlns="" xmlns:a16="http://schemas.microsoft.com/office/drawing/2014/main" val="1605400165"/>
                    </a:ext>
                  </a:extLst>
                </a:gridCol>
                <a:gridCol w="332403">
                  <a:extLst>
                    <a:ext uri="{9D8B030D-6E8A-4147-A177-3AD203B41FA5}">
                      <a16:colId xmlns="" xmlns:a16="http://schemas.microsoft.com/office/drawing/2014/main" val="1530267382"/>
                    </a:ext>
                  </a:extLst>
                </a:gridCol>
                <a:gridCol w="316574">
                  <a:extLst>
                    <a:ext uri="{9D8B030D-6E8A-4147-A177-3AD203B41FA5}">
                      <a16:colId xmlns="" xmlns:a16="http://schemas.microsoft.com/office/drawing/2014/main" val="3836071997"/>
                    </a:ext>
                  </a:extLst>
                </a:gridCol>
                <a:gridCol w="316574">
                  <a:extLst>
                    <a:ext uri="{9D8B030D-6E8A-4147-A177-3AD203B41FA5}">
                      <a16:colId xmlns="" xmlns:a16="http://schemas.microsoft.com/office/drawing/2014/main" val="1427478191"/>
                    </a:ext>
                  </a:extLst>
                </a:gridCol>
                <a:gridCol w="316574">
                  <a:extLst>
                    <a:ext uri="{9D8B030D-6E8A-4147-A177-3AD203B41FA5}">
                      <a16:colId xmlns="" xmlns:a16="http://schemas.microsoft.com/office/drawing/2014/main" val="4000756661"/>
                    </a:ext>
                  </a:extLst>
                </a:gridCol>
                <a:gridCol w="316574">
                  <a:extLst>
                    <a:ext uri="{9D8B030D-6E8A-4147-A177-3AD203B41FA5}">
                      <a16:colId xmlns="" xmlns:a16="http://schemas.microsoft.com/office/drawing/2014/main" val="902467717"/>
                    </a:ext>
                  </a:extLst>
                </a:gridCol>
                <a:gridCol w="316574">
                  <a:extLst>
                    <a:ext uri="{9D8B030D-6E8A-4147-A177-3AD203B41FA5}">
                      <a16:colId xmlns="" xmlns:a16="http://schemas.microsoft.com/office/drawing/2014/main" val="3029375682"/>
                    </a:ext>
                  </a:extLst>
                </a:gridCol>
                <a:gridCol w="316574">
                  <a:extLst>
                    <a:ext uri="{9D8B030D-6E8A-4147-A177-3AD203B41FA5}">
                      <a16:colId xmlns="" xmlns:a16="http://schemas.microsoft.com/office/drawing/2014/main" val="2606859296"/>
                    </a:ext>
                  </a:extLst>
                </a:gridCol>
                <a:gridCol w="316574">
                  <a:extLst>
                    <a:ext uri="{9D8B030D-6E8A-4147-A177-3AD203B41FA5}">
                      <a16:colId xmlns="" xmlns:a16="http://schemas.microsoft.com/office/drawing/2014/main" val="3269552785"/>
                    </a:ext>
                  </a:extLst>
                </a:gridCol>
                <a:gridCol w="316574">
                  <a:extLst>
                    <a:ext uri="{9D8B030D-6E8A-4147-A177-3AD203B41FA5}">
                      <a16:colId xmlns="" xmlns:a16="http://schemas.microsoft.com/office/drawing/2014/main" val="3333981806"/>
                    </a:ext>
                  </a:extLst>
                </a:gridCol>
                <a:gridCol w="316574">
                  <a:extLst>
                    <a:ext uri="{9D8B030D-6E8A-4147-A177-3AD203B41FA5}">
                      <a16:colId xmlns="" xmlns:a16="http://schemas.microsoft.com/office/drawing/2014/main" val="3122755222"/>
                    </a:ext>
                  </a:extLst>
                </a:gridCol>
                <a:gridCol w="316574">
                  <a:extLst>
                    <a:ext uri="{9D8B030D-6E8A-4147-A177-3AD203B41FA5}">
                      <a16:colId xmlns="" xmlns:a16="http://schemas.microsoft.com/office/drawing/2014/main" val="3829036950"/>
                    </a:ext>
                  </a:extLst>
                </a:gridCol>
                <a:gridCol w="316574">
                  <a:extLst>
                    <a:ext uri="{9D8B030D-6E8A-4147-A177-3AD203B41FA5}">
                      <a16:colId xmlns="" xmlns:a16="http://schemas.microsoft.com/office/drawing/2014/main" val="1313948130"/>
                    </a:ext>
                  </a:extLst>
                </a:gridCol>
                <a:gridCol w="316574">
                  <a:extLst>
                    <a:ext uri="{9D8B030D-6E8A-4147-A177-3AD203B41FA5}">
                      <a16:colId xmlns="" xmlns:a16="http://schemas.microsoft.com/office/drawing/2014/main" val="2145086261"/>
                    </a:ext>
                  </a:extLst>
                </a:gridCol>
                <a:gridCol w="316574">
                  <a:extLst>
                    <a:ext uri="{9D8B030D-6E8A-4147-A177-3AD203B41FA5}">
                      <a16:colId xmlns="" xmlns:a16="http://schemas.microsoft.com/office/drawing/2014/main" val="4003415555"/>
                    </a:ext>
                  </a:extLst>
                </a:gridCol>
                <a:gridCol w="316574">
                  <a:extLst>
                    <a:ext uri="{9D8B030D-6E8A-4147-A177-3AD203B41FA5}">
                      <a16:colId xmlns="" xmlns:a16="http://schemas.microsoft.com/office/drawing/2014/main" val="1540223102"/>
                    </a:ext>
                  </a:extLst>
                </a:gridCol>
                <a:gridCol w="316574">
                  <a:extLst>
                    <a:ext uri="{9D8B030D-6E8A-4147-A177-3AD203B41FA5}">
                      <a16:colId xmlns="" xmlns:a16="http://schemas.microsoft.com/office/drawing/2014/main" val="1603304761"/>
                    </a:ext>
                  </a:extLst>
                </a:gridCol>
                <a:gridCol w="316574">
                  <a:extLst>
                    <a:ext uri="{9D8B030D-6E8A-4147-A177-3AD203B41FA5}">
                      <a16:colId xmlns="" xmlns:a16="http://schemas.microsoft.com/office/drawing/2014/main" val="917547789"/>
                    </a:ext>
                  </a:extLst>
                </a:gridCol>
                <a:gridCol w="316574">
                  <a:extLst>
                    <a:ext uri="{9D8B030D-6E8A-4147-A177-3AD203B41FA5}">
                      <a16:colId xmlns="" xmlns:a16="http://schemas.microsoft.com/office/drawing/2014/main" val="611305799"/>
                    </a:ext>
                  </a:extLst>
                </a:gridCol>
              </a:tblGrid>
              <a:tr h="84724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78278503"/>
                  </a:ext>
                </a:extLst>
              </a:tr>
              <a:tr h="847241">
                <a:tc>
                  <a:txBody>
                    <a:bodyPr/>
                    <a:lstStyle/>
                    <a:p>
                      <a:pPr algn="ctr" fontAlgn="ctr"/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Census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63510221"/>
                  </a:ext>
                </a:extLst>
              </a:tr>
              <a:tr h="847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SSS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88877917"/>
                  </a:ext>
                </a:extLst>
              </a:tr>
              <a:tr h="847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WVS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92147907"/>
                  </a:ext>
                </a:extLst>
              </a:tr>
              <a:tr h="847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Korean</a:t>
                      </a:r>
                    </a:p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Gallup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6391210"/>
                  </a:ext>
                </a:extLst>
              </a:tr>
              <a:tr h="847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KGSS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　</a:t>
                      </a:r>
                    </a:p>
                  </a:txBody>
                  <a:tcPr marL="11872" marR="11872" marT="118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2713225"/>
                  </a:ext>
                </a:extLst>
              </a:tr>
            </a:tbl>
          </a:graphicData>
        </a:graphic>
      </p:graphicFrame>
      <p:sp>
        <p:nvSpPr>
          <p:cNvPr id="4" name="제목 3">
            <a:extLst>
              <a:ext uri="{FF2B5EF4-FFF2-40B4-BE49-F238E27FC236}">
                <a16:creationId xmlns="" xmlns:a16="http://schemas.microsoft.com/office/drawing/2014/main" id="{2ED8C4F6-C560-483C-AA66-DC8DD3983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485"/>
            <a:ext cx="10515600" cy="1038387"/>
          </a:xfrm>
        </p:spPr>
        <p:txBody>
          <a:bodyPr/>
          <a:lstStyle/>
          <a:p>
            <a:r>
              <a:rPr lang="en-US" altLang="ko-KR" dirty="0"/>
              <a:t>Religion Questions by Several Data Sets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8292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차트 2">
            <a:extLst>
              <a:ext uri="{FF2B5EF4-FFF2-40B4-BE49-F238E27FC236}">
                <a16:creationId xmlns="" xmlns:a16="http://schemas.microsoft.com/office/drawing/2014/main" id="{D68A3D7A-5843-477A-9971-9FEB0B5BB9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178108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280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차트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717460"/>
              </p:ext>
            </p:extLst>
          </p:nvPr>
        </p:nvGraphicFramePr>
        <p:xfrm>
          <a:off x="198378" y="107092"/>
          <a:ext cx="11850624" cy="6593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51989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="" xmlns:a16="http://schemas.microsoft.com/office/drawing/2014/main" id="{82B05E82-7F5A-4316-A4CA-8501C5218E5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64533" y="565268"/>
            <a:ext cx="11273038" cy="624032"/>
          </a:xfrm>
        </p:spPr>
        <p:txBody>
          <a:bodyPr>
            <a:normAutofit/>
          </a:bodyPr>
          <a:lstStyle/>
          <a:p>
            <a:pPr algn="ctr"/>
            <a:r>
              <a:rPr lang="en-US" altLang="ko-KR" sz="3200" dirty="0">
                <a:solidFill>
                  <a:schemeClr val="tx1"/>
                </a:solidFill>
              </a:rPr>
              <a:t>% of Religious Affiliation, 2003-2016 KGSS</a:t>
            </a:r>
            <a:endParaRPr lang="ko-KR" alt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6" name="내용 개체 틀 5">
            <a:extLst>
              <a:ext uri="{FF2B5EF4-FFF2-40B4-BE49-F238E27FC236}">
                <a16:creationId xmlns="" xmlns:a16="http://schemas.microsoft.com/office/drawing/2014/main" id="{AF865B07-41E4-49DC-A10E-F6362617E7CD}"/>
              </a:ext>
            </a:extLst>
          </p:cNvPr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" y="1189300"/>
          <a:ext cx="12192000" cy="56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4064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1310</TotalTime>
  <Words>580</Words>
  <Application>Microsoft Office PowerPoint</Application>
  <PresentationFormat>와이드스크린</PresentationFormat>
  <Paragraphs>303</Paragraphs>
  <Slides>20</Slides>
  <Notes>19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굴림</vt:lpstr>
      <vt:lpstr>맑은 고딕</vt:lpstr>
      <vt:lpstr>Arial</vt:lpstr>
      <vt:lpstr>Calibri</vt:lpstr>
      <vt:lpstr>Office 테마</vt:lpstr>
      <vt:lpstr>Measuring religion in South Korea: the Korean General Social Survey (KGSS)  </vt:lpstr>
      <vt:lpstr>PowerPoint 프레젠테이션</vt:lpstr>
      <vt:lpstr>Korean General Social Survey (KGSS)</vt:lpstr>
      <vt:lpstr>KGSS Religious Items: 2003-2004 vs. 2005-2016</vt:lpstr>
      <vt:lpstr>RELIGIOUS AFFILIATION</vt:lpstr>
      <vt:lpstr>Religion Questions by Several Data Sets</vt:lpstr>
      <vt:lpstr>PowerPoint 프레젠테이션</vt:lpstr>
      <vt:lpstr>PowerPoint 프레젠테이션</vt:lpstr>
      <vt:lpstr>% of Religious Affiliation, 2003-2016 KGSS</vt:lpstr>
      <vt:lpstr>RELIGIOUS SERVICE ATTENDANCE</vt:lpstr>
      <vt:lpstr>Trend of religious service attendance at least once a week among Religious Group, 2003-2016 KGSS</vt:lpstr>
      <vt:lpstr>Religious Service Attendance, 2016 KGSS</vt:lpstr>
      <vt:lpstr>PowerPoint 프레젠테이션</vt:lpstr>
      <vt:lpstr>Strength of Religious Affiliation</vt:lpstr>
      <vt:lpstr>Trend of Strength of Religious Affiliation  (% Strong), 2003-2016 KGSS</vt:lpstr>
      <vt:lpstr>Strength of Religious Affiliation, 2016 KGSS</vt:lpstr>
      <vt:lpstr>% of Church Attendance at Least Once a Week and Strength of Religious Affiliation (% strong) among Protestants and Catholics in US and Korea, 2016 GSS and 2016 KGSS</vt:lpstr>
      <vt:lpstr>RELIGIOUS GROUP vs. CONFUCIANISM</vt:lpstr>
      <vt:lpstr>PowerPoint 프레젠테이션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Religious Landscape in Korea: Findings from the Korean General Social Survey</dc:title>
  <dc:creator>jbk</dc:creator>
  <cp:lastModifiedBy>jbk</cp:lastModifiedBy>
  <cp:revision>59</cp:revision>
  <dcterms:created xsi:type="dcterms:W3CDTF">2017-09-27T13:37:57Z</dcterms:created>
  <dcterms:modified xsi:type="dcterms:W3CDTF">2017-10-19T09:49:43Z</dcterms:modified>
</cp:coreProperties>
</file>