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348" r:id="rId3"/>
    <p:sldId id="262" r:id="rId4"/>
    <p:sldId id="265" r:id="rId5"/>
    <p:sldId id="267" r:id="rId6"/>
    <p:sldId id="270" r:id="rId7"/>
    <p:sldId id="309" r:id="rId8"/>
    <p:sldId id="342" r:id="rId9"/>
    <p:sldId id="379" r:id="rId10"/>
    <p:sldId id="378" r:id="rId11"/>
    <p:sldId id="377" r:id="rId12"/>
    <p:sldId id="293" r:id="rId13"/>
    <p:sldId id="350" r:id="rId14"/>
    <p:sldId id="375" r:id="rId15"/>
    <p:sldId id="294" r:id="rId16"/>
  </p:sldIdLst>
  <p:sldSz cx="9144000" cy="5143500" type="screen16x9"/>
  <p:notesSz cx="7104063" cy="10234613"/>
  <p:custShowLst>
    <p:custShow name="Kawabata-Pew-print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3"/>
        <p:sld r:id="rId14"/>
        <p:sld r:id="rId16"/>
      </p:sldLst>
    </p:custShow>
    <p:custShow name="kawabata-Pew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3"/>
        <p:sld r:id="rId14"/>
        <p:sld r:id="rId16"/>
      </p:sldLst>
    </p:custShow>
    <p:custShow name="Watanabe-SSR" id="2">
      <p:sldLst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</p:sldLst>
    </p:custShow>
  </p:custShow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1" autoAdjust="0"/>
    <p:restoredTop sz="53659" autoAdjust="0"/>
  </p:normalViewPr>
  <p:slideViewPr>
    <p:cSldViewPr>
      <p:cViewPr varScale="1">
        <p:scale>
          <a:sx n="66" d="100"/>
          <a:sy n="66" d="100"/>
        </p:scale>
        <p:origin x="564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195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856" y="-90"/>
      </p:cViewPr>
      <p:guideLst>
        <p:guide orient="horz" pos="3108"/>
        <p:guide pos="2122"/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369B41E-C771-45AE-A70F-C8291E73818F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B8C018B-898F-4F19-ABD4-27D1E46A3D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313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B3EABDF7-BD09-4440-9FA1-18BA4D791ACA}" type="datetimeFigureOut">
              <a:rPr kumimoji="1" lang="ja-JP" altLang="en-US" smtClean="0"/>
              <a:t>2017/10/22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A46F8F19-706E-455E-8FB2-3F76B6C97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8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A5251A-3D88-43CA-90AE-6111F5D78BFD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204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688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4908"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293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55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91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996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191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35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A5251A-3D88-43CA-90AE-6111F5D78BF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4873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56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300" dirty="0"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522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3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624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0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62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F19-706E-455E-8FB2-3F76B6C97D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68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nakajima\jobs\wdupt\OWL_contentsDIR\PWPテンプレート\Ring2\jpg_temp_files\cover_te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07704" y="1404667"/>
            <a:ext cx="6120680" cy="233416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795886"/>
            <a:ext cx="6400800" cy="7740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86A8E8-49CF-44B3-9CA7-EB78D4FA901D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7DE7C-B665-4FAB-A90D-DEF92813CE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47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683AD8-A8DE-4C23-8676-0044E74B2FFA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C3106-700E-49C9-856A-8ED0AC354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354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80D5C-CC15-409D-ACFB-50089539001D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30810-DC44-40EE-A198-4427864759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193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C061A3-326E-4F1F-9569-DDC71E2B2283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3C9F8-F0DF-46A2-AC9B-235C65B8E1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540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2F822-E791-4FAE-ABB9-A478EC54E1C3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E19A5-859A-493D-B840-C3D48872C4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18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57CB0E-5439-4135-B8F2-4610DE69D342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2E29-3B31-4E57-ACA3-894BE8FA4F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536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EAFC8-02CB-468C-9D82-408253658EF2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F5264-6999-4C6E-AEB6-3B8710F148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430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08E04-2760-495E-BA2B-06DEB28705D6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5CA54-D54B-4B13-9F01-80BAFE144D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917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EDD9B0-3570-4DDC-B435-14BF9E3FBC2F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010B6-81C8-410E-B4AC-2134FC9DFE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937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89B82-1F39-42D9-82BA-9B4884213C1B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7D6C2-5958-40D4-AAC2-EC1999627C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53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435E8A-2F9B-4D91-B5EA-D573A13AD208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5946E-ADE5-4EB6-AB61-F199B829B7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44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kajima\jobs\wdupt\OWL_contentsDIR\PWPテンプレート\Ring2\jpg_temp_files\header_temp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488"/>
            <a:ext cx="66008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900113" y="206375"/>
            <a:ext cx="778668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ヒラギノ角ゴ Pro W3" pitchFamily="2" charset="-128"/>
                <a:ea typeface="ヒラギノ角ゴ Pro W3" pitchFamily="2" charset="-128"/>
              </a:defRPr>
            </a:lvl1pPr>
          </a:lstStyle>
          <a:p>
            <a:fld id="{61264FC5-C8AE-4B1A-BA5F-2C891D05F1C1}" type="datetimeFigureOut">
              <a:rPr lang="ja-JP" altLang="en-US"/>
              <a:pPr/>
              <a:t>2017/10/22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ヒラギノ角ゴ Pro W3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ヒラギノ角ゴ Pro W3" pitchFamily="2" charset="-128"/>
                <a:ea typeface="ヒラギノ角ゴ Pro W3" pitchFamily="2" charset="-128"/>
              </a:defRPr>
            </a:lvl1pPr>
          </a:lstStyle>
          <a:p>
            <a:fld id="{AE0C03E7-0CB3-422A-B4D9-49329F18AAE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kern="1200">
          <a:solidFill>
            <a:schemeClr val="tx1"/>
          </a:solidFill>
          <a:latin typeface="ヒラギノ角ゴ Pro W6"/>
          <a:ea typeface="ヒラギノ角ゴ Pro W6"/>
          <a:cs typeface="ヒラギノ角ゴ Pro W6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ヒラギノ角ゴ Pro W6" charset="0"/>
          <a:ea typeface="ヒラギノ角ゴ Pro W6" charset="0"/>
          <a:cs typeface="ヒラギノ角ゴ Pro W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ヒラギノ角ゴ Pro W6" charset="0"/>
          <a:ea typeface="ヒラギノ角ゴ Pro W6" charset="0"/>
          <a:cs typeface="ヒラギノ角ゴ Pro W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ヒラギノ角ゴ Pro W6" charset="0"/>
          <a:ea typeface="ヒラギノ角ゴ Pro W6" charset="0"/>
          <a:cs typeface="ヒラギノ角ゴ Pro W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ヒラギノ角ゴ Pro W6" charset="0"/>
          <a:ea typeface="ヒラギノ角ゴ Pro W6" charset="0"/>
          <a:cs typeface="ヒラギノ角ゴ Pro W6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ヒラギノ角ゴ Pro W3"/>
          <a:ea typeface="ヒラギノ角ゴ Pro W3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ヒラギノ角ゴ Pro W3"/>
          <a:ea typeface="ヒラギノ角ゴ Pro W3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ヒラギノ角ゴ Pro W3"/>
          <a:ea typeface="ヒラギノ角ゴ Pro W3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ヒラギノ角ゴ Pro W3"/>
          <a:ea typeface="ヒラギノ角ゴ Pro W3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ヒラギノ角ゴ Pro W3"/>
          <a:ea typeface="ヒラギノ角ゴ Pro W3"/>
          <a:cs typeface="ヒラギノ角ゴ Pro W3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>
          <a:xfrm>
            <a:off x="827584" y="201811"/>
            <a:ext cx="7176653" cy="1782366"/>
          </a:xfrm>
        </p:spPr>
        <p:txBody>
          <a:bodyPr/>
          <a:lstStyle/>
          <a:p>
            <a:r>
              <a:rPr lang="en-US" altLang="ja-JP" sz="3000" dirty="0">
                <a:latin typeface="Stencil" panose="040409050D0802020404" pitchFamily="82" charset="0"/>
              </a:rPr>
              <a:t>A cross-cultural dimension of </a:t>
            </a:r>
            <a:br>
              <a:rPr lang="en-US" altLang="ja-JP" sz="3000" dirty="0">
                <a:latin typeface="Stencil" panose="040409050D0802020404" pitchFamily="82" charset="0"/>
              </a:rPr>
            </a:br>
            <a:r>
              <a:rPr lang="en-US" altLang="ja-JP" sz="3000" dirty="0">
                <a:latin typeface="Stencil" panose="040409050D0802020404" pitchFamily="82" charset="0"/>
              </a:rPr>
              <a:t>religious belief among eight countries</a:t>
            </a:r>
            <a:endParaRPr lang="ja-JP" altLang="en-US" sz="3000" dirty="0">
              <a:latin typeface="Stencil" panose="040409050D0802020404" pitchFamily="82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12" y="2640735"/>
            <a:ext cx="1085850" cy="1092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サブタイトル 2"/>
          <p:cNvSpPr txBox="1">
            <a:spLocks/>
          </p:cNvSpPr>
          <p:nvPr/>
        </p:nvSpPr>
        <p:spPr bwMode="auto">
          <a:xfrm>
            <a:off x="7091362" y="3842979"/>
            <a:ext cx="2052638" cy="49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ja-JP" sz="1050" dirty="0">
                <a:solidFill>
                  <a:srgbClr val="404040"/>
                </a:solidFill>
              </a:rPr>
              <a:t>OSAKA UNIVERSITY</a:t>
            </a:r>
            <a:r>
              <a:rPr lang="ja-JP" altLang="en-US" sz="1050" dirty="0">
                <a:solidFill>
                  <a:srgbClr val="404040"/>
                </a:solidFill>
              </a:rPr>
              <a:t> </a:t>
            </a:r>
            <a:r>
              <a:rPr lang="en-US" altLang="ja-JP" sz="1050" dirty="0">
                <a:solidFill>
                  <a:srgbClr val="404040"/>
                </a:solidFill>
              </a:rPr>
              <a:t>mascot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ja-JP" sz="1050" dirty="0">
                <a:solidFill>
                  <a:srgbClr val="404040"/>
                </a:solidFill>
              </a:rPr>
              <a:t>Dr. </a:t>
            </a:r>
            <a:r>
              <a:rPr lang="en-US" altLang="ja-JP" sz="1050" dirty="0" err="1">
                <a:solidFill>
                  <a:srgbClr val="404040"/>
                </a:solidFill>
              </a:rPr>
              <a:t>Wani</a:t>
            </a:r>
            <a:endParaRPr lang="en-US" altLang="ja-JP" sz="1050" dirty="0">
              <a:solidFill>
                <a:srgbClr val="404040"/>
              </a:solidFill>
            </a:endParaRPr>
          </a:p>
          <a:p>
            <a:pPr algn="r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404040"/>
                </a:solidFill>
              </a:rPr>
              <a:t>　</a:t>
            </a:r>
          </a:p>
        </p:txBody>
      </p:sp>
      <p:sp>
        <p:nvSpPr>
          <p:cNvPr id="5126" name="サブタイトル 2"/>
          <p:cNvSpPr txBox="1">
            <a:spLocks/>
          </p:cNvSpPr>
          <p:nvPr/>
        </p:nvSpPr>
        <p:spPr bwMode="auto">
          <a:xfrm>
            <a:off x="3221831" y="160735"/>
            <a:ext cx="4644629" cy="60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ja-JP" altLang="en-US" sz="2400">
                <a:solidFill>
                  <a:srgbClr val="404040"/>
                </a:solidFill>
              </a:rPr>
              <a:t>　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9765" y="4334707"/>
            <a:ext cx="82708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This study was financially supported by the Japan Society for the Promotion of Science </a:t>
            </a:r>
          </a:p>
          <a:p>
            <a:pPr algn="ctr"/>
            <a:r>
              <a:rPr lang="en-US" altLang="ja-JP" dirty="0">
                <a:solidFill>
                  <a:schemeClr val="tx2"/>
                </a:solidFill>
              </a:rPr>
              <a:t>(JSPS KAKENHI Grant Number JP 25244002).</a:t>
            </a:r>
            <a:endParaRPr lang="ja-JP" altLang="en-US" dirty="0">
              <a:solidFill>
                <a:schemeClr val="tx2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323528" y="3385402"/>
            <a:ext cx="6383717" cy="469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en-US" altLang="ja-JP" sz="2400" dirty="0"/>
              <a:t>Akira KAWABATA, Osaka Univ.</a:t>
            </a:r>
          </a:p>
          <a:p>
            <a:pPr algn="l" eaLnBrk="1" hangingPunct="1"/>
            <a:r>
              <a:rPr lang="en-US" altLang="ja-JP" sz="2400" dirty="0" err="1">
                <a:solidFill>
                  <a:schemeClr val="tx1"/>
                </a:solidFill>
              </a:rPr>
              <a:t>Mitsuharu</a:t>
            </a:r>
            <a:r>
              <a:rPr lang="en-US" altLang="ja-JP" sz="2400" dirty="0">
                <a:solidFill>
                  <a:schemeClr val="tx1"/>
                </a:solidFill>
              </a:rPr>
              <a:t> WATANABE</a:t>
            </a:r>
            <a:r>
              <a:rPr lang="en-US" altLang="ja-JP" sz="2400" dirty="0"/>
              <a:t>, Kanto </a:t>
            </a:r>
            <a:r>
              <a:rPr lang="en-US" altLang="ja-JP" sz="2400" dirty="0" err="1"/>
              <a:t>Gakuin</a:t>
            </a:r>
            <a:r>
              <a:rPr lang="en-US" altLang="ja-JP" sz="2400" dirty="0"/>
              <a:t> Univ.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5781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Difficult Common items  </a:t>
            </a:r>
            <a:endParaRPr kumimoji="1" lang="ja-JP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347614"/>
            <a:ext cx="8686800" cy="3960440"/>
          </a:xfrm>
        </p:spPr>
        <p:txBody>
          <a:bodyPr/>
          <a:lstStyle/>
          <a:p>
            <a:r>
              <a:rPr lang="en-US" altLang="ja-JP" dirty="0"/>
              <a:t>Authentic religion (organization or ritual)</a:t>
            </a:r>
          </a:p>
          <a:p>
            <a:pPr lvl="1"/>
            <a:r>
              <a:rPr lang="en-US" altLang="ja-JP" dirty="0"/>
              <a:t>Religious organizations are in and of themselves sacred.	29%</a:t>
            </a:r>
          </a:p>
          <a:p>
            <a:r>
              <a:rPr lang="en-US" altLang="ja-JP" dirty="0"/>
              <a:t>Super transcendental or philosophical</a:t>
            </a:r>
          </a:p>
          <a:p>
            <a:pPr lvl="1"/>
            <a:r>
              <a:rPr lang="en-US" altLang="ja-JP" dirty="0"/>
              <a:t>In order to be saved by 'God(s),' one must deny himself/herself up to the present.	23%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1137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Remarkable common items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0"/>
            <a:ext cx="8507288" cy="3394075"/>
          </a:xfrm>
        </p:spPr>
        <p:txBody>
          <a:bodyPr/>
          <a:lstStyle/>
          <a:p>
            <a:r>
              <a:rPr lang="en-US" altLang="ja-JP" dirty="0"/>
              <a:t>Eastern like items</a:t>
            </a:r>
          </a:p>
          <a:p>
            <a:pPr lvl="1"/>
            <a:r>
              <a:rPr lang="en-US" altLang="ja-JP" dirty="0"/>
              <a:t>Everything in this world exists in relation to each other by an invisible power.	60% </a:t>
            </a:r>
          </a:p>
          <a:p>
            <a:r>
              <a:rPr lang="en-US" altLang="ja-JP" dirty="0"/>
              <a:t>Naïve or pre-modern religiosity</a:t>
            </a:r>
          </a:p>
          <a:p>
            <a:pPr lvl="1"/>
            <a:r>
              <a:rPr lang="en-US" altLang="ja-JP" dirty="0"/>
              <a:t>By believing in 'God(s),' one's income can be increased.	24%</a:t>
            </a:r>
          </a:p>
          <a:p>
            <a:pPr lvl="1"/>
            <a:endParaRPr lang="en-US" altLang="ja-JP" dirty="0"/>
          </a:p>
          <a:p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0181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Significant effect on social activities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300" dirty="0"/>
              <a:t>High culture activities (p&lt;0.01)</a:t>
            </a:r>
            <a:endParaRPr kumimoji="1" lang="ja-JP" altLang="en-US" sz="2300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ja-JP" dirty="0"/>
              <a:t>Volunteer activities (p&lt;0.01)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21" y="1630363"/>
            <a:ext cx="3698946" cy="296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39" y="1630363"/>
            <a:ext cx="3698946" cy="296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360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Significant effect on </a:t>
            </a:r>
            <a:r>
              <a:rPr lang="en-US" altLang="ja-JP" dirty="0"/>
              <a:t>consciousness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300" dirty="0"/>
              <a:t>Happiness (p&lt;0.01)</a:t>
            </a:r>
            <a:endParaRPr kumimoji="1" lang="ja-JP" altLang="en-US" sz="2300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ja-JP" dirty="0"/>
              <a:t>Experience of </a:t>
            </a:r>
            <a:br>
              <a:rPr lang="en-US" altLang="ja-JP" dirty="0"/>
            </a:br>
            <a:r>
              <a:rPr lang="en-US" altLang="ja-JP" dirty="0"/>
              <a:t>seeing “God(s)” (p&lt;0.01)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21" y="1630363"/>
            <a:ext cx="3698946" cy="296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39" y="1630363"/>
            <a:ext cx="3698946" cy="296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67544" y="465998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Consequences of </a:t>
            </a:r>
            <a:r>
              <a:rPr lang="en-US" altLang="ja-JP" dirty="0"/>
              <a:t>Glock and Stark’s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465998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Experience of </a:t>
            </a:r>
            <a:r>
              <a:rPr lang="en-US" altLang="ja-JP" dirty="0"/>
              <a:t>Glock and Stark’s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1653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Non uniform DIF as specific item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21196" y="917273"/>
            <a:ext cx="8229600" cy="3394075"/>
          </a:xfrm>
        </p:spPr>
        <p:txBody>
          <a:bodyPr/>
          <a:lstStyle/>
          <a:p>
            <a:r>
              <a:rPr lang="en-US" altLang="ja-JP" dirty="0"/>
              <a:t>Eastern like items</a:t>
            </a:r>
          </a:p>
          <a:p>
            <a:pPr lvl="1"/>
            <a:r>
              <a:rPr lang="en-US" altLang="ja-JP" sz="2400" dirty="0"/>
              <a:t>The spirits of ancestors and/or dead family members protect their descendants when they are happy and, conversely, when suffering, influence the lives of their descendants negatively.</a:t>
            </a:r>
          </a:p>
          <a:p>
            <a:r>
              <a:rPr lang="en-US" altLang="ja-JP" dirty="0"/>
              <a:t>Protestant like items</a:t>
            </a:r>
          </a:p>
          <a:p>
            <a:pPr lvl="1"/>
            <a:r>
              <a:rPr lang="en-US" altLang="ja-JP" sz="2400" dirty="0"/>
              <a:t>Whether a certain person will be saved or not is individually preordained.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0727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lang="ja-JP" altLang="en-US" dirty="0"/>
          </a:p>
        </p:txBody>
      </p:sp>
      <p:sp>
        <p:nvSpPr>
          <p:cNvPr id="1638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One dimensional commonalities in religious belief</a:t>
            </a:r>
          </a:p>
          <a:p>
            <a:r>
              <a:rPr lang="en-US" altLang="ja-JP" dirty="0"/>
              <a:t>Some nation specific items existed</a:t>
            </a:r>
          </a:p>
          <a:p>
            <a:r>
              <a:rPr lang="en-US" altLang="ja-JP" dirty="0"/>
              <a:t>Commonalities affect happiness, high culture activities, and volunteer activities</a:t>
            </a:r>
            <a:endParaRPr lang="ja-JP" altLang="en-US" dirty="0"/>
          </a:p>
        </p:txBody>
      </p:sp>
      <p:sp>
        <p:nvSpPr>
          <p:cNvPr id="16388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kumimoji="1" sz="1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A78144-36E1-4828-A0BD-F8AE35E794E5}" type="slidenum">
              <a:rPr lang="ja-JP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ja-JP" altLang="en-US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9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4478" y="1082553"/>
            <a:ext cx="7891938" cy="858899"/>
          </a:xfrm>
        </p:spPr>
        <p:txBody>
          <a:bodyPr/>
          <a:lstStyle/>
          <a:p>
            <a:r>
              <a:rPr lang="en-US" altLang="ja-JP" dirty="0"/>
              <a:t>Religion in the West and the East</a:t>
            </a:r>
          </a:p>
          <a:p>
            <a:endParaRPr lang="en-US" altLang="ja-JP" dirty="0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kumimoji="1" sz="1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B5D888-7FCC-4C1F-A2A3-803DCBBCF3D6}" type="slidenum">
              <a:rPr lang="ja-JP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900">
              <a:solidFill>
                <a:srgbClr val="898989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829035" y="1923678"/>
            <a:ext cx="1035546" cy="930930"/>
            <a:chOff x="1475656" y="3771105"/>
            <a:chExt cx="1035546" cy="930930"/>
          </a:xfrm>
        </p:grpSpPr>
        <p:sp>
          <p:nvSpPr>
            <p:cNvPr id="9" name="楕円 8"/>
            <p:cNvSpPr/>
            <p:nvPr/>
          </p:nvSpPr>
          <p:spPr>
            <a:xfrm>
              <a:off x="1475656" y="3771105"/>
              <a:ext cx="1000118" cy="9309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475656" y="3918998"/>
              <a:ext cx="103554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rgbClr val="FF0000"/>
                  </a:solidFill>
                </a:rPr>
                <a:t>Japan</a:t>
              </a:r>
              <a:endParaRPr lang="ja-JP" altLang="en-US" sz="27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95536" y="2114699"/>
            <a:ext cx="2266470" cy="1116651"/>
            <a:chOff x="2089960" y="714670"/>
            <a:chExt cx="2266470" cy="1116651"/>
          </a:xfrm>
        </p:grpSpPr>
        <p:sp>
          <p:nvSpPr>
            <p:cNvPr id="7" name="楕円 6"/>
            <p:cNvSpPr/>
            <p:nvPr/>
          </p:nvSpPr>
          <p:spPr>
            <a:xfrm>
              <a:off x="2089960" y="714670"/>
              <a:ext cx="1917819" cy="111665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344854" y="873996"/>
              <a:ext cx="20115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chemeClr val="tx2"/>
                  </a:solidFill>
                </a:rPr>
                <a:t>Christian Society</a:t>
              </a:r>
              <a:endParaRPr lang="ja-JP" altLang="en-US" sz="27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723251" y="3416994"/>
            <a:ext cx="1923599" cy="1254281"/>
            <a:chOff x="4547668" y="696349"/>
            <a:chExt cx="1923599" cy="1254281"/>
          </a:xfrm>
        </p:grpSpPr>
        <p:sp>
          <p:nvSpPr>
            <p:cNvPr id="10" name="楕円 9"/>
            <p:cNvSpPr/>
            <p:nvPr/>
          </p:nvSpPr>
          <p:spPr>
            <a:xfrm rot="9406718">
              <a:off x="4547668" y="696349"/>
              <a:ext cx="1923599" cy="1254281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770607" y="1082553"/>
              <a:ext cx="118510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chemeClr val="accent3">
                      <a:lumMod val="50000"/>
                    </a:schemeClr>
                  </a:solidFill>
                </a:rPr>
                <a:t>Islam</a:t>
              </a:r>
              <a:endParaRPr lang="ja-JP" altLang="en-US" sz="27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520660" y="2499751"/>
            <a:ext cx="1748130" cy="870348"/>
            <a:chOff x="3161614" y="3751599"/>
            <a:chExt cx="1748130" cy="870348"/>
          </a:xfrm>
        </p:grpSpPr>
        <p:sp>
          <p:nvSpPr>
            <p:cNvPr id="8" name="楕円 7"/>
            <p:cNvSpPr/>
            <p:nvPr/>
          </p:nvSpPr>
          <p:spPr>
            <a:xfrm rot="5400000">
              <a:off x="3410248" y="3502965"/>
              <a:ext cx="870348" cy="1367615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378825" y="3893872"/>
              <a:ext cx="15309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Korea</a:t>
              </a:r>
              <a:endParaRPr lang="ja-JP" altLang="en-US" sz="27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5483457" y="3058077"/>
            <a:ext cx="1700674" cy="1338430"/>
            <a:chOff x="4955251" y="3567355"/>
            <a:chExt cx="1700674" cy="1338430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5308812" y="3934975"/>
              <a:ext cx="117008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rgbClr val="FFC000"/>
                  </a:solidFill>
                </a:rPr>
                <a:t>China</a:t>
              </a:r>
              <a:endParaRPr lang="ja-JP" altLang="en-US" sz="2700" b="1" dirty="0">
                <a:solidFill>
                  <a:srgbClr val="FFC000"/>
                </a:solidFill>
              </a:endParaRPr>
            </a:p>
          </p:txBody>
        </p:sp>
        <p:sp>
          <p:nvSpPr>
            <p:cNvPr id="16" name="楕円 15"/>
            <p:cNvSpPr/>
            <p:nvPr/>
          </p:nvSpPr>
          <p:spPr>
            <a:xfrm rot="1831246">
              <a:off x="4955251" y="3567355"/>
              <a:ext cx="1700674" cy="133843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3" y="225303"/>
            <a:ext cx="7786687" cy="857250"/>
          </a:xfrm>
        </p:spPr>
        <p:txBody>
          <a:bodyPr/>
          <a:lstStyle/>
          <a:p>
            <a:r>
              <a:rPr lang="en-US" altLang="ja-JP" dirty="0"/>
              <a:t>Large </a:t>
            </a:r>
            <a:r>
              <a:rPr kumimoji="1" lang="en-US" altLang="ja-JP" dirty="0"/>
              <a:t>difference?? </a:t>
            </a:r>
            <a:endParaRPr kumimoji="1" lang="ja-JP" altLang="en-US" dirty="0"/>
          </a:p>
        </p:txBody>
      </p:sp>
      <p:sp>
        <p:nvSpPr>
          <p:cNvPr id="19" name="左右矢印 18"/>
          <p:cNvSpPr/>
          <p:nvPr/>
        </p:nvSpPr>
        <p:spPr>
          <a:xfrm>
            <a:off x="3131292" y="2144227"/>
            <a:ext cx="2592836" cy="87034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86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/>
          <p:cNvSpPr/>
          <p:nvPr/>
        </p:nvSpPr>
        <p:spPr>
          <a:xfrm>
            <a:off x="6514845" y="2682053"/>
            <a:ext cx="1069057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94" name="タイトル 1"/>
          <p:cNvSpPr>
            <a:spLocks noGrp="1"/>
          </p:cNvSpPr>
          <p:nvPr>
            <p:ph type="title"/>
          </p:nvPr>
        </p:nvSpPr>
        <p:spPr>
          <a:xfrm>
            <a:off x="2192788" y="200269"/>
            <a:ext cx="5562547" cy="857250"/>
          </a:xfrm>
        </p:spPr>
        <p:txBody>
          <a:bodyPr/>
          <a:lstStyle/>
          <a:p>
            <a:r>
              <a:rPr lang="en-US" altLang="ja-JP" dirty="0"/>
              <a:t>Objectives of our study</a:t>
            </a:r>
            <a:endParaRPr lang="ja-JP" altLang="en-US" dirty="0"/>
          </a:p>
        </p:txBody>
      </p:sp>
      <p:sp>
        <p:nvSpPr>
          <p:cNvPr id="819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457" y="1163293"/>
            <a:ext cx="8856984" cy="3472691"/>
          </a:xfrm>
        </p:spPr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To find cross-cultural </a:t>
            </a:r>
          </a:p>
          <a:p>
            <a:pPr marL="0" indent="0">
              <a:lnSpc>
                <a:spcPts val="2300"/>
              </a:lnSpc>
              <a:buNone/>
            </a:pPr>
            <a:r>
              <a:rPr lang="en-US" altLang="ja-JP" dirty="0">
                <a:latin typeface="Arial Black" panose="020B0A04020102020204" pitchFamily="34" charset="0"/>
              </a:rPr>
              <a:t>   commonalities </a:t>
            </a:r>
          </a:p>
          <a:p>
            <a:pPr marL="0" indent="0">
              <a:lnSpc>
                <a:spcPts val="2300"/>
              </a:lnSpc>
              <a:buNone/>
            </a:pPr>
            <a:r>
              <a:rPr lang="en-US" altLang="ja-JP" dirty="0">
                <a:latin typeface="Arial Black" panose="020B0A04020102020204" pitchFamily="34" charset="0"/>
              </a:rPr>
              <a:t>   in religious belief</a:t>
            </a:r>
          </a:p>
          <a:p>
            <a:pPr lvl="1"/>
            <a:r>
              <a:rPr lang="en-US" altLang="ja-JP" dirty="0"/>
              <a:t>For efficient international</a:t>
            </a:r>
            <a:br>
              <a:rPr lang="en-US" altLang="ja-JP" dirty="0"/>
            </a:br>
            <a:r>
              <a:rPr lang="en-US" altLang="ja-JP" dirty="0"/>
              <a:t>comparative study.</a:t>
            </a:r>
          </a:p>
          <a:p>
            <a:pPr lvl="1"/>
            <a:r>
              <a:rPr lang="en-US" altLang="ja-JP" dirty="0"/>
              <a:t>For understanding </a:t>
            </a:r>
            <a:br>
              <a:rPr lang="en-US" altLang="ja-JP" dirty="0"/>
            </a:br>
            <a:r>
              <a:rPr lang="en-US" altLang="ja-JP" dirty="0"/>
              <a:t>nation specific characters.</a:t>
            </a:r>
          </a:p>
          <a:p>
            <a:endParaRPr lang="ja-JP" altLang="en-US" dirty="0"/>
          </a:p>
        </p:txBody>
      </p:sp>
      <p:sp>
        <p:nvSpPr>
          <p:cNvPr id="819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kumimoji="1" sz="1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06AE7D-D606-4333-B73B-E726664B17ED}" type="slidenum">
              <a:rPr lang="ja-JP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900">
              <a:solidFill>
                <a:srgbClr val="898989"/>
              </a:solidFill>
            </a:endParaRPr>
          </a:p>
        </p:txBody>
      </p:sp>
      <p:sp>
        <p:nvSpPr>
          <p:cNvPr id="9" name="楕円 8"/>
          <p:cNvSpPr/>
          <p:nvPr/>
        </p:nvSpPr>
        <p:spPr>
          <a:xfrm rot="1831246">
            <a:off x="6394462" y="2940941"/>
            <a:ext cx="2721746" cy="14999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5050519" y="1069488"/>
            <a:ext cx="4086451" cy="3787028"/>
            <a:chOff x="4547888" y="1043589"/>
            <a:chExt cx="4086451" cy="3787028"/>
          </a:xfrm>
        </p:grpSpPr>
        <p:sp>
          <p:nvSpPr>
            <p:cNvPr id="2" name="楕円 1"/>
            <p:cNvSpPr/>
            <p:nvPr/>
          </p:nvSpPr>
          <p:spPr>
            <a:xfrm rot="3224762">
              <a:off x="4543935" y="1600646"/>
              <a:ext cx="2867477" cy="175336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/>
            <p:cNvSpPr/>
            <p:nvPr/>
          </p:nvSpPr>
          <p:spPr>
            <a:xfrm>
              <a:off x="5794276" y="2681480"/>
              <a:ext cx="1598985" cy="214913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/>
            <p:cNvSpPr/>
            <p:nvPr/>
          </p:nvSpPr>
          <p:spPr>
            <a:xfrm rot="19536967">
              <a:off x="4547888" y="2848486"/>
              <a:ext cx="2717656" cy="18056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/>
            <p:cNvSpPr/>
            <p:nvPr/>
          </p:nvSpPr>
          <p:spPr>
            <a:xfrm rot="6506968">
              <a:off x="5570013" y="1597436"/>
              <a:ext cx="2616018" cy="1748313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4881698" y="3580913"/>
              <a:ext cx="103554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rgbClr val="FF0000"/>
                  </a:solidFill>
                </a:rPr>
                <a:t>Japan</a:t>
              </a:r>
              <a:endParaRPr lang="ja-JP" altLang="en-US" sz="27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849577" y="1382896"/>
              <a:ext cx="20115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chemeClr val="tx2"/>
                  </a:solidFill>
                </a:rPr>
                <a:t>Christian Society</a:t>
              </a:r>
              <a:endParaRPr lang="ja-JP" altLang="en-US" sz="2700" b="1" dirty="0">
                <a:solidFill>
                  <a:schemeClr val="tx2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857922" y="1468710"/>
              <a:ext cx="118510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chemeClr val="accent3">
                      <a:lumMod val="50000"/>
                    </a:schemeClr>
                  </a:solidFill>
                </a:rPr>
                <a:t>Islam</a:t>
              </a:r>
              <a:endParaRPr lang="ja-JP" altLang="en-US" sz="27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464251" y="3749882"/>
              <a:ext cx="117008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b="1" dirty="0">
                  <a:solidFill>
                    <a:srgbClr val="FFC000"/>
                  </a:solidFill>
                </a:rPr>
                <a:t>China</a:t>
              </a:r>
              <a:endParaRPr lang="ja-JP" altLang="en-US" sz="2700" b="1" dirty="0">
                <a:solidFill>
                  <a:srgbClr val="FFC000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298112" y="3867432"/>
              <a:ext cx="15309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Korea</a:t>
              </a:r>
              <a:endParaRPr lang="ja-JP" altLang="en-US" sz="27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5336967" y="2663441"/>
            <a:ext cx="3579249" cy="69249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405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Commonalities</a:t>
            </a:r>
          </a:p>
        </p:txBody>
      </p:sp>
    </p:spTree>
    <p:extLst>
      <p:ext uri="{BB962C8B-B14F-4D97-AF65-F5344CB8AC3E}">
        <p14:creationId xmlns:p14="http://schemas.microsoft.com/office/powerpoint/2010/main" val="310281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kumimoji="1" sz="1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C08054-C29E-4209-932F-E7EE5B45E4B7}" type="slidenum">
              <a:rPr lang="ja-JP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900">
              <a:solidFill>
                <a:srgbClr val="898989"/>
              </a:solidFill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39229" y="1234380"/>
            <a:ext cx="8229600" cy="3394075"/>
          </a:xfrm>
        </p:spPr>
        <p:txBody>
          <a:bodyPr/>
          <a:lstStyle/>
          <a:p>
            <a:r>
              <a:rPr kumimoji="1" lang="en-US" altLang="ja-JP" sz="2800" dirty="0"/>
              <a:t>Eliminate culturally dependent terminology</a:t>
            </a:r>
          </a:p>
          <a:p>
            <a:pPr lvl="1"/>
            <a:r>
              <a:rPr kumimoji="1" lang="en-US" altLang="ja-JP" sz="2400" dirty="0"/>
              <a:t>Jesus, crucifix, heaven, Buddha, Nirvana</a:t>
            </a:r>
          </a:p>
          <a:p>
            <a:r>
              <a:rPr lang="en-US" altLang="ja-JP" sz="2800" dirty="0"/>
              <a:t>Plain and general expressions</a:t>
            </a:r>
          </a:p>
          <a:p>
            <a:pPr lvl="1"/>
            <a:r>
              <a:rPr lang="en-US" altLang="ja-JP" sz="2400" dirty="0"/>
              <a:t>Concentrate one’s attention on a sacred symbol or sacred words</a:t>
            </a:r>
            <a:r>
              <a:rPr lang="en-US" altLang="ja-JP" dirty="0"/>
              <a:t> </a:t>
            </a:r>
            <a:r>
              <a:rPr kumimoji="1" lang="en-US" altLang="ja-JP" sz="2400" dirty="0">
                <a:solidFill>
                  <a:srgbClr val="FF0000"/>
                </a:solidFill>
              </a:rPr>
              <a:t>(instead of </a:t>
            </a:r>
            <a:r>
              <a:rPr lang="en-US" altLang="ja-JP" sz="2400" dirty="0">
                <a:solidFill>
                  <a:srgbClr val="FF0000"/>
                </a:solidFill>
              </a:rPr>
              <a:t>crucifix or amen</a:t>
            </a:r>
            <a:r>
              <a:rPr kumimoji="1" lang="en-US" altLang="ja-JP" sz="2400" dirty="0">
                <a:solidFill>
                  <a:srgbClr val="FF0000"/>
                </a:solidFill>
              </a:rPr>
              <a:t>)</a:t>
            </a:r>
          </a:p>
          <a:p>
            <a:r>
              <a:rPr kumimoji="1" lang="en-US" altLang="ja-JP" sz="2800" dirty="0"/>
              <a:t>Replace God with “</a:t>
            </a:r>
            <a:r>
              <a:rPr lang="en-US" altLang="ja-JP" sz="2800" dirty="0"/>
              <a:t>God(s)”</a:t>
            </a:r>
            <a:r>
              <a:rPr lang="en-US" altLang="ja-JP" sz="2800" dirty="0">
                <a:solidFill>
                  <a:schemeClr val="accent1"/>
                </a:solidFill>
              </a:rPr>
              <a:t> </a:t>
            </a:r>
            <a:r>
              <a:rPr lang="en-US" altLang="ja-JP" sz="2800" dirty="0"/>
              <a:t>in order to eliminate </a:t>
            </a:r>
            <a:r>
              <a:rPr kumimoji="1" lang="en-US" altLang="ja-JP" sz="2800" dirty="0"/>
              <a:t>a Christian </a:t>
            </a:r>
            <a:r>
              <a:rPr lang="en-US" altLang="ja-JP" sz="2800" dirty="0"/>
              <a:t>nuance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lvl="1"/>
            <a:r>
              <a:rPr lang="en-US" altLang="ja-JP" sz="2400" dirty="0"/>
              <a:t>“</a:t>
            </a:r>
            <a:r>
              <a:rPr kumimoji="1" lang="en-US" altLang="ja-JP" sz="2400" dirty="0"/>
              <a:t>God(s)” exists </a:t>
            </a:r>
            <a:r>
              <a:rPr lang="en-US" altLang="ja-JP" sz="2400" dirty="0"/>
              <a:t>externally to</a:t>
            </a:r>
            <a:r>
              <a:rPr kumimoji="1" lang="en-US" altLang="ja-JP" sz="2400" dirty="0"/>
              <a:t> human beings. </a:t>
            </a:r>
          </a:p>
          <a:p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900113" y="206375"/>
            <a:ext cx="7992367" cy="857250"/>
          </a:xfrm>
        </p:spPr>
        <p:txBody>
          <a:bodyPr/>
          <a:lstStyle/>
          <a:p>
            <a:r>
              <a:rPr lang="en-US" altLang="ja-JP" dirty="0">
                <a:solidFill>
                  <a:srgbClr val="000000"/>
                </a:solidFill>
              </a:rPr>
              <a:t>Process </a:t>
            </a:r>
            <a:r>
              <a:rPr kumimoji="1" lang="en-US" altLang="ja-JP" sz="3600" kern="1200" dirty="0">
                <a:solidFill>
                  <a:srgbClr val="000000"/>
                </a:solidFill>
                <a:effectLst/>
                <a:latin typeface="ヒラギノ角ゴ Pro W6"/>
                <a:ea typeface="ヒラギノ角ゴ Pro W6"/>
                <a:cs typeface="ヒラギノ角ゴ Pro W6"/>
              </a:rPr>
              <a:t>of questionnaire development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590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Three online religious belief surveys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3542462"/>
            <a:ext cx="7283152" cy="944066"/>
          </a:xfrm>
        </p:spPr>
        <p:txBody>
          <a:bodyPr/>
          <a:lstStyle/>
          <a:p>
            <a:r>
              <a:rPr lang="en-US" altLang="ja-JP" sz="2400" dirty="0"/>
              <a:t>Eliminate/modify  non-common items</a:t>
            </a:r>
          </a:p>
          <a:p>
            <a:pPr marL="0" indent="0">
              <a:buNone/>
            </a:pPr>
            <a:r>
              <a:rPr lang="en-US" altLang="ja-JP" sz="2400" dirty="0"/>
              <a:t>      (examples shown later)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029600"/>
              </p:ext>
            </p:extLst>
          </p:nvPr>
        </p:nvGraphicFramePr>
        <p:xfrm>
          <a:off x="1475658" y="1232937"/>
          <a:ext cx="5472606" cy="2140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202">
                  <a:extLst>
                    <a:ext uri="{9D8B030D-6E8A-4147-A177-3AD203B41FA5}">
                      <a16:colId xmlns:a16="http://schemas.microsoft.com/office/drawing/2014/main" val="839431914"/>
                    </a:ext>
                  </a:extLst>
                </a:gridCol>
                <a:gridCol w="1824202">
                  <a:extLst>
                    <a:ext uri="{9D8B030D-6E8A-4147-A177-3AD203B41FA5}">
                      <a16:colId xmlns:a16="http://schemas.microsoft.com/office/drawing/2014/main" val="1420380739"/>
                    </a:ext>
                  </a:extLst>
                </a:gridCol>
                <a:gridCol w="1824202">
                  <a:extLst>
                    <a:ext uri="{9D8B030D-6E8A-4147-A177-3AD203B41FA5}">
                      <a16:colId xmlns:a16="http://schemas.microsoft.com/office/drawing/2014/main" val="2239977395"/>
                    </a:ext>
                  </a:extLst>
                </a:gridCol>
              </a:tblGrid>
              <a:tr h="31496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Year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Country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 of items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485800"/>
                  </a:ext>
                </a:extLst>
              </a:tr>
              <a:tr h="49429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2010 survey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The US and Japan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907311"/>
                  </a:ext>
                </a:extLst>
              </a:tr>
              <a:tr h="475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/>
                        <a:t>2015 survey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Eight countries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/>
                        <a:t>186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168504"/>
                  </a:ext>
                </a:extLst>
              </a:tr>
              <a:tr h="5511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2016 survey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Eight countries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/>
                        <a:t>90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699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49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2016 survey in</a:t>
            </a:r>
            <a:r>
              <a:rPr lang="en-US" altLang="ja-JP" dirty="0"/>
              <a:t> eight countries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097111"/>
              </p:ext>
            </p:extLst>
          </p:nvPr>
        </p:nvGraphicFramePr>
        <p:xfrm>
          <a:off x="1331913" y="1203325"/>
          <a:ext cx="666115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5" name="ワークシート" r:id="rId4" imgW="3362482" imgH="1628893" progId="Excel.Sheet.12">
                  <p:embed/>
                </p:oleObj>
              </mc:Choice>
              <mc:Fallback>
                <p:oleObj name="ワークシート" r:id="rId4" imgW="3362482" imgH="1628893" progId="Excel.Sheet.12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913" y="1203325"/>
                        <a:ext cx="6661150" cy="322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807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Common items</a:t>
            </a:r>
            <a:br>
              <a:rPr kumimoji="1" lang="en-US" altLang="ja-JP" dirty="0"/>
            </a:br>
            <a:r>
              <a:rPr lang="en-US" altLang="ja-JP" sz="2400" dirty="0"/>
              <a:t>(One dimensional structure)</a:t>
            </a:r>
            <a:endParaRPr lang="ja-JP" altLang="en-US" sz="2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943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 dirty="0"/>
              <a:t>One dimensional religious belief structure</a:t>
            </a:r>
            <a:endParaRPr lang="ja-JP" altLang="en-US" sz="3400" dirty="0"/>
          </a:p>
        </p:txBody>
      </p:sp>
      <p:sp>
        <p:nvSpPr>
          <p:cNvPr id="9219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9512" y="1200151"/>
            <a:ext cx="4316288" cy="3394472"/>
          </a:xfrm>
        </p:spPr>
        <p:txBody>
          <a:bodyPr/>
          <a:lstStyle/>
          <a:p>
            <a:r>
              <a:rPr lang="en-US" altLang="ja-JP" dirty="0"/>
              <a:t>PCA(</a:t>
            </a:r>
            <a:r>
              <a:rPr lang="en-US" altLang="ja-JP" sz="1600" dirty="0"/>
              <a:t>Principal Components Analysis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The 1</a:t>
            </a:r>
            <a:r>
              <a:rPr lang="en-US" altLang="ja-JP" baseline="30000" dirty="0"/>
              <a:t>st</a:t>
            </a:r>
            <a:r>
              <a:rPr lang="en-US" altLang="ja-JP" dirty="0"/>
              <a:t> component is</a:t>
            </a:r>
          </a:p>
          <a:p>
            <a:pPr lvl="1"/>
            <a:r>
              <a:rPr lang="en-US" altLang="ja-JP" dirty="0"/>
              <a:t>Overwhelming</a:t>
            </a:r>
          </a:p>
          <a:p>
            <a:r>
              <a:rPr lang="en-US" altLang="ja-JP" dirty="0"/>
              <a:t>Same pattern in</a:t>
            </a:r>
          </a:p>
          <a:p>
            <a:pPr lvl="1"/>
            <a:r>
              <a:rPr lang="en-US" altLang="ja-JP" dirty="0"/>
              <a:t>All countries</a:t>
            </a:r>
          </a:p>
          <a:p>
            <a:pPr lvl="1"/>
            <a:r>
              <a:rPr lang="en-US" altLang="ja-JP" dirty="0"/>
              <a:t>Both genders</a:t>
            </a:r>
          </a:p>
          <a:p>
            <a:pPr lvl="1"/>
            <a:r>
              <a:rPr lang="en-US" altLang="ja-JP" dirty="0"/>
              <a:t>All age</a:t>
            </a:r>
            <a:r>
              <a:rPr lang="ja-JP" altLang="en-US" dirty="0"/>
              <a:t> </a:t>
            </a:r>
            <a:r>
              <a:rPr lang="en-US" altLang="ja-JP" dirty="0"/>
              <a:t>categories</a:t>
            </a:r>
          </a:p>
          <a:p>
            <a:pPr lvl="1"/>
            <a:r>
              <a:rPr lang="en-US" altLang="ja-JP" dirty="0"/>
              <a:t>All educational levels</a:t>
            </a:r>
          </a:p>
          <a:p>
            <a:pPr lvl="1"/>
            <a:endParaRPr lang="en-US" altLang="ja-JP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79179"/>
            <a:ext cx="4038600" cy="323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753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Easy Common items</a:t>
            </a:r>
            <a:endParaRPr kumimoji="1" lang="ja-JP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83060"/>
            <a:ext cx="8686800" cy="3960440"/>
          </a:xfrm>
        </p:spPr>
        <p:txBody>
          <a:bodyPr/>
          <a:lstStyle/>
          <a:p>
            <a:r>
              <a:rPr lang="en-US" altLang="ja-JP" dirty="0"/>
              <a:t>Spiritual (free from religious body)</a:t>
            </a:r>
          </a:p>
          <a:p>
            <a:pPr lvl="1"/>
            <a:r>
              <a:rPr lang="en-US" altLang="ja-JP" dirty="0"/>
              <a:t>Supernatural powers and/or miracles exist.	75%</a:t>
            </a:r>
          </a:p>
          <a:p>
            <a:pPr lvl="1"/>
            <a:r>
              <a:rPr lang="en-US" altLang="ja-JP" dirty="0"/>
              <a:t>'God(s)' is a great life force that is one with the universe.	69%</a:t>
            </a:r>
          </a:p>
          <a:p>
            <a:r>
              <a:rPr lang="en-US" altLang="ja-JP" dirty="0"/>
              <a:t>Combination of ethic and transcendence</a:t>
            </a:r>
          </a:p>
          <a:p>
            <a:pPr lvl="1"/>
            <a:r>
              <a:rPr lang="en-US" altLang="ja-JP" dirty="0"/>
              <a:t>There is deep meaning in believing in 'God(s)' and realizing one's desires in this world.	66%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C8B8E-8F96-40F5-851B-3DA1B30D6C88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356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阪大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D287F"/>
      </a:accent1>
      <a:accent2>
        <a:srgbClr val="FDD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画面に合わせる (16:9)</PresentationFormat>
  <Paragraphs>123</Paragraphs>
  <Slides>15</Slides>
  <Notes>15</Notes>
  <HiddenSlides>0</HiddenSlides>
  <MMClips>0</MMClips>
  <ScaleCrop>false</ScaleCrop>
  <HeadingPairs>
    <vt:vector size="10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  <vt:variant>
        <vt:lpstr>目的別スライド ショー</vt:lpstr>
      </vt:variant>
      <vt:variant>
        <vt:i4>3</vt:i4>
      </vt:variant>
    </vt:vector>
  </HeadingPairs>
  <TitlesOfParts>
    <vt:vector size="31" baseType="lpstr">
      <vt:lpstr>ＭＳ Ｐゴシック</vt:lpstr>
      <vt:lpstr>Stencil</vt:lpstr>
      <vt:lpstr>ヒラギノ角ゴ Pro W3</vt:lpstr>
      <vt:lpstr>ヒラギノ角ゴ Pro W6</vt:lpstr>
      <vt:lpstr>メイリオ</vt:lpstr>
      <vt:lpstr>游ゴシック</vt:lpstr>
      <vt:lpstr>游明朝</vt:lpstr>
      <vt:lpstr>Arial</vt:lpstr>
      <vt:lpstr>Arial Black</vt:lpstr>
      <vt:lpstr>Calibri</vt:lpstr>
      <vt:lpstr>Times New Roman</vt:lpstr>
      <vt:lpstr>Office ​​テーマ</vt:lpstr>
      <vt:lpstr>ワークシート</vt:lpstr>
      <vt:lpstr>A cross-cultural dimension of  religious belief among eight countries</vt:lpstr>
      <vt:lpstr>Large difference?? </vt:lpstr>
      <vt:lpstr>Objectives of our study</vt:lpstr>
      <vt:lpstr>Process of questionnaire development</vt:lpstr>
      <vt:lpstr>Three online religious belief surveys</vt:lpstr>
      <vt:lpstr>2016 survey in eight countries</vt:lpstr>
      <vt:lpstr>Common items (One dimensional structure)</vt:lpstr>
      <vt:lpstr>One dimensional religious belief structure</vt:lpstr>
      <vt:lpstr>Easy Common items</vt:lpstr>
      <vt:lpstr>Difficult Common items  </vt:lpstr>
      <vt:lpstr>Remarkable common items</vt:lpstr>
      <vt:lpstr>Significant effect on social activities</vt:lpstr>
      <vt:lpstr>Significant effect on consciousness</vt:lpstr>
      <vt:lpstr>Non uniform DIF as specific item</vt:lpstr>
      <vt:lpstr>Conclusion</vt:lpstr>
      <vt:lpstr>Kawabata-Pew-print</vt:lpstr>
      <vt:lpstr>kawabata-Pew</vt:lpstr>
      <vt:lpstr>Watanabe-SSR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2017-10-03T00:36:11Z</dcterms:created>
  <dcterms:modified xsi:type="dcterms:W3CDTF">2017-10-22T08:01:02Z</dcterms:modified>
  <cp:contentStatus/>
</cp:coreProperties>
</file>